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4" r:id="rId1"/>
  </p:sldMasterIdLst>
  <p:notesMasterIdLst>
    <p:notesMasterId r:id="rId35"/>
  </p:notesMasterIdLst>
  <p:sldIdLst>
    <p:sldId id="291" r:id="rId2"/>
    <p:sldId id="257" r:id="rId3"/>
    <p:sldId id="263" r:id="rId4"/>
    <p:sldId id="306" r:id="rId5"/>
    <p:sldId id="308" r:id="rId6"/>
    <p:sldId id="312" r:id="rId7"/>
    <p:sldId id="313" r:id="rId8"/>
    <p:sldId id="314" r:id="rId9"/>
    <p:sldId id="321" r:id="rId10"/>
    <p:sldId id="318" r:id="rId11"/>
    <p:sldId id="323" r:id="rId12"/>
    <p:sldId id="325" r:id="rId13"/>
    <p:sldId id="327" r:id="rId14"/>
    <p:sldId id="329" r:id="rId15"/>
    <p:sldId id="330" r:id="rId16"/>
    <p:sldId id="331" r:id="rId17"/>
    <p:sldId id="332" r:id="rId18"/>
    <p:sldId id="334" r:id="rId19"/>
    <p:sldId id="310" r:id="rId20"/>
    <p:sldId id="337" r:id="rId21"/>
    <p:sldId id="296" r:id="rId22"/>
    <p:sldId id="275" r:id="rId23"/>
    <p:sldId id="297" r:id="rId24"/>
    <p:sldId id="298" r:id="rId25"/>
    <p:sldId id="338" r:id="rId26"/>
    <p:sldId id="339" r:id="rId27"/>
    <p:sldId id="273" r:id="rId28"/>
    <p:sldId id="299" r:id="rId29"/>
    <p:sldId id="294" r:id="rId30"/>
    <p:sldId id="292" r:id="rId31"/>
    <p:sldId id="303" r:id="rId32"/>
    <p:sldId id="307" r:id="rId33"/>
    <p:sldId id="262" r:id="rId34"/>
  </p:sldIdLst>
  <p:sldSz cx="16063913" cy="903605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E5E9"/>
    <a:srgbClr val="E2F3FA"/>
    <a:srgbClr val="E5F4FB"/>
    <a:srgbClr val="D1EBF7"/>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Orta Stil 2 - Vurgu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4" d="100"/>
          <a:sy n="74" d="100"/>
        </p:scale>
        <p:origin x="101" y="2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st Bilgi Yer Tutucusu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tr-TR"/>
          </a:p>
        </p:txBody>
      </p:sp>
      <p:sp>
        <p:nvSpPr>
          <p:cNvPr id="3" name="Veri Yer Tutucusu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A82FB003-FA61-4A9A-BB53-6B8A5001E107}" type="datetimeFigureOut">
              <a:rPr lang="tr-TR" smtClean="0"/>
              <a:t>28.04.2026</a:t>
            </a:fld>
            <a:endParaRPr lang="tr-TR"/>
          </a:p>
        </p:txBody>
      </p:sp>
      <p:sp>
        <p:nvSpPr>
          <p:cNvPr id="4" name="Slayt Resmi Yer Tutucusu 3"/>
          <p:cNvSpPr>
            <a:spLocks noGrp="1" noRot="1" noChangeAspect="1"/>
          </p:cNvSpPr>
          <p:nvPr>
            <p:ph type="sldImg" idx="2"/>
          </p:nvPr>
        </p:nvSpPr>
        <p:spPr>
          <a:xfrm>
            <a:off x="2516188" y="857250"/>
            <a:ext cx="4111625" cy="2314575"/>
          </a:xfrm>
          <a:prstGeom prst="rect">
            <a:avLst/>
          </a:prstGeom>
          <a:noFill/>
          <a:ln w="12700">
            <a:solidFill>
              <a:prstClr val="black"/>
            </a:solidFill>
          </a:ln>
        </p:spPr>
        <p:txBody>
          <a:bodyPr vert="horz" lIns="91440" tIns="45720" rIns="91440" bIns="45720" rtlCol="0" anchor="ctr"/>
          <a:lstStyle/>
          <a:p>
            <a:endParaRPr lang="tr-TR"/>
          </a:p>
        </p:txBody>
      </p:sp>
      <p:sp>
        <p:nvSpPr>
          <p:cNvPr id="5" name="Not Yer Tutucusu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p>
        </p:txBody>
      </p:sp>
      <p:sp>
        <p:nvSpPr>
          <p:cNvPr id="6" name="Alt Bilgi Yer Tutucusu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tr-TR"/>
          </a:p>
        </p:txBody>
      </p:sp>
      <p:sp>
        <p:nvSpPr>
          <p:cNvPr id="7" name="Slayt Numarası Yer Tutucusu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EFA23230-7EEF-45DE-99FE-4951E85696FA}" type="slidenum">
              <a:rPr lang="tr-TR" smtClean="0"/>
              <a:t>‹#›</a:t>
            </a:fld>
            <a:endParaRPr lang="tr-TR"/>
          </a:p>
        </p:txBody>
      </p:sp>
    </p:spTree>
    <p:extLst>
      <p:ext uri="{BB962C8B-B14F-4D97-AF65-F5344CB8AC3E}">
        <p14:creationId xmlns:p14="http://schemas.microsoft.com/office/powerpoint/2010/main" val="4237751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DCA2EAA4-241F-44E0-88A1-13F5BA96CFF5}" type="slidenum">
              <a:rPr lang="tr-TR" smtClean="0"/>
              <a:t>2</a:t>
            </a:fld>
            <a:endParaRPr lang="tr-TR"/>
          </a:p>
        </p:txBody>
      </p:sp>
    </p:spTree>
    <p:extLst>
      <p:ext uri="{BB962C8B-B14F-4D97-AF65-F5344CB8AC3E}">
        <p14:creationId xmlns:p14="http://schemas.microsoft.com/office/powerpoint/2010/main" val="1258869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a:xfrm>
            <a:off x="2516188" y="857250"/>
            <a:ext cx="4111625" cy="2314575"/>
          </a:xfrm>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EFA23230-7EEF-45DE-99FE-4951E85696FA}" type="slidenum">
              <a:rPr lang="tr-TR" smtClean="0"/>
              <a:t>3</a:t>
            </a:fld>
            <a:endParaRPr lang="tr-TR"/>
          </a:p>
        </p:txBody>
      </p:sp>
    </p:spTree>
    <p:extLst>
      <p:ext uri="{BB962C8B-B14F-4D97-AF65-F5344CB8AC3E}">
        <p14:creationId xmlns:p14="http://schemas.microsoft.com/office/powerpoint/2010/main" val="452444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EFA23230-7EEF-45DE-99FE-4951E85696FA}" type="slidenum">
              <a:rPr lang="tr-TR" smtClean="0"/>
              <a:t>5</a:t>
            </a:fld>
            <a:endParaRPr lang="tr-TR"/>
          </a:p>
        </p:txBody>
      </p:sp>
    </p:spTree>
    <p:extLst>
      <p:ext uri="{BB962C8B-B14F-4D97-AF65-F5344CB8AC3E}">
        <p14:creationId xmlns:p14="http://schemas.microsoft.com/office/powerpoint/2010/main" val="3398287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7BDE5-46CE-5217-BAB2-1A11DB69F5F7}"/>
            </a:ext>
          </a:extLst>
        </p:cNvPr>
        <p:cNvGrpSpPr/>
        <p:nvPr/>
      </p:nvGrpSpPr>
      <p:grpSpPr>
        <a:xfrm>
          <a:off x="0" y="0"/>
          <a:ext cx="0" cy="0"/>
          <a:chOff x="0" y="0"/>
          <a:chExt cx="0" cy="0"/>
        </a:xfrm>
      </p:grpSpPr>
      <p:sp>
        <p:nvSpPr>
          <p:cNvPr id="2" name="Slayt Resmi Yer Tutucusu 1">
            <a:extLst>
              <a:ext uri="{FF2B5EF4-FFF2-40B4-BE49-F238E27FC236}">
                <a16:creationId xmlns:a16="http://schemas.microsoft.com/office/drawing/2014/main" id="{76CBE732-090D-3E16-C315-ECF57EA19B99}"/>
              </a:ext>
            </a:extLst>
          </p:cNvPr>
          <p:cNvSpPr>
            <a:spLocks noGrp="1" noRot="1" noChangeAspect="1"/>
          </p:cNvSpPr>
          <p:nvPr>
            <p:ph type="sldImg"/>
          </p:nvPr>
        </p:nvSpPr>
        <p:spPr/>
      </p:sp>
      <p:sp>
        <p:nvSpPr>
          <p:cNvPr id="3" name="Not Yer Tutucusu 2">
            <a:extLst>
              <a:ext uri="{FF2B5EF4-FFF2-40B4-BE49-F238E27FC236}">
                <a16:creationId xmlns:a16="http://schemas.microsoft.com/office/drawing/2014/main" id="{19903BCE-36FE-5D44-90AA-2E6FBF55ABE0}"/>
              </a:ext>
            </a:extLst>
          </p:cNvPr>
          <p:cNvSpPr>
            <a:spLocks noGrp="1"/>
          </p:cNvSpPr>
          <p:nvPr>
            <p:ph type="body" idx="1"/>
          </p:nvPr>
        </p:nvSpPr>
        <p:spPr/>
        <p:txBody>
          <a:bodyPr/>
          <a:lstStyle/>
          <a:p>
            <a:endParaRPr lang="tr-TR" dirty="0"/>
          </a:p>
        </p:txBody>
      </p:sp>
      <p:sp>
        <p:nvSpPr>
          <p:cNvPr id="4" name="Slayt Numarası Yer Tutucusu 3">
            <a:extLst>
              <a:ext uri="{FF2B5EF4-FFF2-40B4-BE49-F238E27FC236}">
                <a16:creationId xmlns:a16="http://schemas.microsoft.com/office/drawing/2014/main" id="{BDFE3E1E-7FD6-F7F6-D706-99F4FC2A7412}"/>
              </a:ext>
            </a:extLst>
          </p:cNvPr>
          <p:cNvSpPr>
            <a:spLocks noGrp="1"/>
          </p:cNvSpPr>
          <p:nvPr>
            <p:ph type="sldNum" sz="quarter" idx="5"/>
          </p:nvPr>
        </p:nvSpPr>
        <p:spPr/>
        <p:txBody>
          <a:bodyPr/>
          <a:lstStyle/>
          <a:p>
            <a:fld id="{EFA23230-7EEF-45DE-99FE-4951E85696FA}" type="slidenum">
              <a:rPr lang="tr-TR" smtClean="0"/>
              <a:t>10</a:t>
            </a:fld>
            <a:endParaRPr lang="tr-TR"/>
          </a:p>
        </p:txBody>
      </p:sp>
    </p:spTree>
    <p:extLst>
      <p:ext uri="{BB962C8B-B14F-4D97-AF65-F5344CB8AC3E}">
        <p14:creationId xmlns:p14="http://schemas.microsoft.com/office/powerpoint/2010/main" val="1968605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EFA23230-7EEF-45DE-99FE-4951E85696FA}" type="slidenum">
              <a:rPr lang="tr-TR" smtClean="0"/>
              <a:t>13</a:t>
            </a:fld>
            <a:endParaRPr lang="tr-TR"/>
          </a:p>
        </p:txBody>
      </p:sp>
    </p:spTree>
    <p:extLst>
      <p:ext uri="{BB962C8B-B14F-4D97-AF65-F5344CB8AC3E}">
        <p14:creationId xmlns:p14="http://schemas.microsoft.com/office/powerpoint/2010/main" val="1024722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6C424-B8FF-8E61-FC09-7076003A69FA}"/>
            </a:ext>
          </a:extLst>
        </p:cNvPr>
        <p:cNvGrpSpPr/>
        <p:nvPr/>
      </p:nvGrpSpPr>
      <p:grpSpPr>
        <a:xfrm>
          <a:off x="0" y="0"/>
          <a:ext cx="0" cy="0"/>
          <a:chOff x="0" y="0"/>
          <a:chExt cx="0" cy="0"/>
        </a:xfrm>
      </p:grpSpPr>
      <p:sp>
        <p:nvSpPr>
          <p:cNvPr id="2" name="Slayt Resmi Yer Tutucusu 1">
            <a:extLst>
              <a:ext uri="{FF2B5EF4-FFF2-40B4-BE49-F238E27FC236}">
                <a16:creationId xmlns:a16="http://schemas.microsoft.com/office/drawing/2014/main" id="{9120EA8C-B9A7-383E-3F82-14F7B6C49D2C}"/>
              </a:ext>
            </a:extLst>
          </p:cNvPr>
          <p:cNvSpPr>
            <a:spLocks noGrp="1" noRot="1" noChangeAspect="1"/>
          </p:cNvSpPr>
          <p:nvPr>
            <p:ph type="sldImg"/>
          </p:nvPr>
        </p:nvSpPr>
        <p:spPr/>
      </p:sp>
      <p:sp>
        <p:nvSpPr>
          <p:cNvPr id="3" name="Not Yer Tutucusu 2">
            <a:extLst>
              <a:ext uri="{FF2B5EF4-FFF2-40B4-BE49-F238E27FC236}">
                <a16:creationId xmlns:a16="http://schemas.microsoft.com/office/drawing/2014/main" id="{8D1306AD-E181-3123-33FC-EACAA953817F}"/>
              </a:ext>
            </a:extLst>
          </p:cNvPr>
          <p:cNvSpPr>
            <a:spLocks noGrp="1"/>
          </p:cNvSpPr>
          <p:nvPr>
            <p:ph type="body" idx="1"/>
          </p:nvPr>
        </p:nvSpPr>
        <p:spPr/>
        <p:txBody>
          <a:bodyPr/>
          <a:lstStyle/>
          <a:p>
            <a:endParaRPr lang="tr-TR" dirty="0"/>
          </a:p>
        </p:txBody>
      </p:sp>
      <p:sp>
        <p:nvSpPr>
          <p:cNvPr id="4" name="Slayt Numarası Yer Tutucusu 3">
            <a:extLst>
              <a:ext uri="{FF2B5EF4-FFF2-40B4-BE49-F238E27FC236}">
                <a16:creationId xmlns:a16="http://schemas.microsoft.com/office/drawing/2014/main" id="{22A0F512-E98C-1351-1E0A-81E8F02AD11D}"/>
              </a:ext>
            </a:extLst>
          </p:cNvPr>
          <p:cNvSpPr>
            <a:spLocks noGrp="1"/>
          </p:cNvSpPr>
          <p:nvPr>
            <p:ph type="sldNum" sz="quarter" idx="5"/>
          </p:nvPr>
        </p:nvSpPr>
        <p:spPr/>
        <p:txBody>
          <a:bodyPr/>
          <a:lstStyle/>
          <a:p>
            <a:fld id="{EFA23230-7EEF-45DE-99FE-4951E85696FA}" type="slidenum">
              <a:rPr lang="tr-TR" smtClean="0"/>
              <a:t>15</a:t>
            </a:fld>
            <a:endParaRPr lang="tr-TR"/>
          </a:p>
        </p:txBody>
      </p:sp>
    </p:spTree>
    <p:extLst>
      <p:ext uri="{BB962C8B-B14F-4D97-AF65-F5344CB8AC3E}">
        <p14:creationId xmlns:p14="http://schemas.microsoft.com/office/powerpoint/2010/main" val="2544569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EFA23230-7EEF-45DE-99FE-4951E85696FA}" type="slidenum">
              <a:rPr lang="tr-TR" smtClean="0"/>
              <a:t>17</a:t>
            </a:fld>
            <a:endParaRPr lang="tr-TR"/>
          </a:p>
        </p:txBody>
      </p:sp>
    </p:spTree>
    <p:extLst>
      <p:ext uri="{BB962C8B-B14F-4D97-AF65-F5344CB8AC3E}">
        <p14:creationId xmlns:p14="http://schemas.microsoft.com/office/powerpoint/2010/main" val="1786999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19A48-C85F-8508-6FD8-2A4892A70A91}"/>
            </a:ext>
          </a:extLst>
        </p:cNvPr>
        <p:cNvGrpSpPr/>
        <p:nvPr/>
      </p:nvGrpSpPr>
      <p:grpSpPr>
        <a:xfrm>
          <a:off x="0" y="0"/>
          <a:ext cx="0" cy="0"/>
          <a:chOff x="0" y="0"/>
          <a:chExt cx="0" cy="0"/>
        </a:xfrm>
      </p:grpSpPr>
      <p:sp>
        <p:nvSpPr>
          <p:cNvPr id="2" name="Slayt Resmi Yer Tutucusu 1">
            <a:extLst>
              <a:ext uri="{FF2B5EF4-FFF2-40B4-BE49-F238E27FC236}">
                <a16:creationId xmlns:a16="http://schemas.microsoft.com/office/drawing/2014/main" id="{CB2D1982-DA3A-3D0D-BBE6-EA724B818256}"/>
              </a:ext>
            </a:extLst>
          </p:cNvPr>
          <p:cNvSpPr>
            <a:spLocks noGrp="1" noRot="1" noChangeAspect="1"/>
          </p:cNvSpPr>
          <p:nvPr>
            <p:ph type="sldImg"/>
          </p:nvPr>
        </p:nvSpPr>
        <p:spPr/>
      </p:sp>
      <p:sp>
        <p:nvSpPr>
          <p:cNvPr id="3" name="Not Yer Tutucusu 2">
            <a:extLst>
              <a:ext uri="{FF2B5EF4-FFF2-40B4-BE49-F238E27FC236}">
                <a16:creationId xmlns:a16="http://schemas.microsoft.com/office/drawing/2014/main" id="{42B46CB8-D032-BEBF-1BE4-C3B397636291}"/>
              </a:ext>
            </a:extLst>
          </p:cNvPr>
          <p:cNvSpPr>
            <a:spLocks noGrp="1"/>
          </p:cNvSpPr>
          <p:nvPr>
            <p:ph type="body" idx="1"/>
          </p:nvPr>
        </p:nvSpPr>
        <p:spPr/>
        <p:txBody>
          <a:bodyPr/>
          <a:lstStyle/>
          <a:p>
            <a:endParaRPr lang="tr-TR" dirty="0"/>
          </a:p>
        </p:txBody>
      </p:sp>
      <p:sp>
        <p:nvSpPr>
          <p:cNvPr id="4" name="Slayt Numarası Yer Tutucusu 3">
            <a:extLst>
              <a:ext uri="{FF2B5EF4-FFF2-40B4-BE49-F238E27FC236}">
                <a16:creationId xmlns:a16="http://schemas.microsoft.com/office/drawing/2014/main" id="{83CBC674-AB3E-505E-4D8C-8CC0CCEF7DC0}"/>
              </a:ext>
            </a:extLst>
          </p:cNvPr>
          <p:cNvSpPr>
            <a:spLocks noGrp="1"/>
          </p:cNvSpPr>
          <p:nvPr>
            <p:ph type="sldNum" sz="quarter" idx="5"/>
          </p:nvPr>
        </p:nvSpPr>
        <p:spPr/>
        <p:txBody>
          <a:bodyPr/>
          <a:lstStyle/>
          <a:p>
            <a:fld id="{EFA23230-7EEF-45DE-99FE-4951E85696FA}" type="slidenum">
              <a:rPr lang="tr-TR" smtClean="0"/>
              <a:t>18</a:t>
            </a:fld>
            <a:endParaRPr lang="tr-TR"/>
          </a:p>
        </p:txBody>
      </p:sp>
    </p:spTree>
    <p:extLst>
      <p:ext uri="{BB962C8B-B14F-4D97-AF65-F5344CB8AC3E}">
        <p14:creationId xmlns:p14="http://schemas.microsoft.com/office/powerpoint/2010/main" val="1393551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9B13C-9BB6-7127-1E07-057574E4CB7A}"/>
            </a:ext>
          </a:extLst>
        </p:cNvPr>
        <p:cNvGrpSpPr/>
        <p:nvPr/>
      </p:nvGrpSpPr>
      <p:grpSpPr>
        <a:xfrm>
          <a:off x="0" y="0"/>
          <a:ext cx="0" cy="0"/>
          <a:chOff x="0" y="0"/>
          <a:chExt cx="0" cy="0"/>
        </a:xfrm>
      </p:grpSpPr>
      <p:sp>
        <p:nvSpPr>
          <p:cNvPr id="2" name="Slayt Resmi Yer Tutucusu 1">
            <a:extLst>
              <a:ext uri="{FF2B5EF4-FFF2-40B4-BE49-F238E27FC236}">
                <a16:creationId xmlns:a16="http://schemas.microsoft.com/office/drawing/2014/main" id="{668EB9C3-7559-D6AA-711D-24DB8500C3CF}"/>
              </a:ext>
            </a:extLst>
          </p:cNvPr>
          <p:cNvSpPr>
            <a:spLocks noGrp="1" noRot="1" noChangeAspect="1"/>
          </p:cNvSpPr>
          <p:nvPr>
            <p:ph type="sldImg"/>
          </p:nvPr>
        </p:nvSpPr>
        <p:spPr>
          <a:xfrm>
            <a:off x="2516188" y="857250"/>
            <a:ext cx="4111625" cy="2314575"/>
          </a:xfrm>
        </p:spPr>
      </p:sp>
      <p:sp>
        <p:nvSpPr>
          <p:cNvPr id="3" name="Not Yer Tutucusu 2">
            <a:extLst>
              <a:ext uri="{FF2B5EF4-FFF2-40B4-BE49-F238E27FC236}">
                <a16:creationId xmlns:a16="http://schemas.microsoft.com/office/drawing/2014/main" id="{AD755944-6F6C-8BF6-4BEC-3A5555E40709}"/>
              </a:ext>
            </a:extLst>
          </p:cNvPr>
          <p:cNvSpPr>
            <a:spLocks noGrp="1"/>
          </p:cNvSpPr>
          <p:nvPr>
            <p:ph type="body" idx="1"/>
          </p:nvPr>
        </p:nvSpPr>
        <p:spPr/>
        <p:txBody>
          <a:bodyPr/>
          <a:lstStyle/>
          <a:p>
            <a:endParaRPr lang="tr-TR" dirty="0"/>
          </a:p>
        </p:txBody>
      </p:sp>
      <p:sp>
        <p:nvSpPr>
          <p:cNvPr id="4" name="Slayt Numarası Yer Tutucusu 3">
            <a:extLst>
              <a:ext uri="{FF2B5EF4-FFF2-40B4-BE49-F238E27FC236}">
                <a16:creationId xmlns:a16="http://schemas.microsoft.com/office/drawing/2014/main" id="{FF2C8385-ABDF-D1D8-C967-14E21A6E2A68}"/>
              </a:ext>
            </a:extLst>
          </p:cNvPr>
          <p:cNvSpPr>
            <a:spLocks noGrp="1"/>
          </p:cNvSpPr>
          <p:nvPr>
            <p:ph type="sldNum" sz="quarter" idx="5"/>
          </p:nvPr>
        </p:nvSpPr>
        <p:spPr/>
        <p:txBody>
          <a:bodyPr/>
          <a:lstStyle/>
          <a:p>
            <a:fld id="{EFA23230-7EEF-45DE-99FE-4951E85696FA}" type="slidenum">
              <a:rPr lang="tr-TR" smtClean="0"/>
              <a:t>19</a:t>
            </a:fld>
            <a:endParaRPr lang="tr-TR"/>
          </a:p>
        </p:txBody>
      </p:sp>
    </p:spTree>
    <p:extLst>
      <p:ext uri="{BB962C8B-B14F-4D97-AF65-F5344CB8AC3E}">
        <p14:creationId xmlns:p14="http://schemas.microsoft.com/office/powerpoint/2010/main" val="451081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EFA23230-7EEF-45DE-99FE-4951E85696FA}" type="slidenum">
              <a:rPr lang="tr-TR" smtClean="0"/>
              <a:t>28</a:t>
            </a:fld>
            <a:endParaRPr lang="tr-TR"/>
          </a:p>
        </p:txBody>
      </p:sp>
    </p:spTree>
    <p:extLst>
      <p:ext uri="{BB962C8B-B14F-4D97-AF65-F5344CB8AC3E}">
        <p14:creationId xmlns:p14="http://schemas.microsoft.com/office/powerpoint/2010/main" val="1961048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Başlık Slaydı">
    <p:spTree>
      <p:nvGrpSpPr>
        <p:cNvPr id="1" name=""/>
        <p:cNvGrpSpPr/>
        <p:nvPr/>
      </p:nvGrpSpPr>
      <p:grpSpPr>
        <a:xfrm>
          <a:off x="0" y="0"/>
          <a:ext cx="0" cy="0"/>
          <a:chOff x="0" y="0"/>
          <a:chExt cx="0" cy="0"/>
        </a:xfrm>
      </p:grpSpPr>
      <p:sp>
        <p:nvSpPr>
          <p:cNvPr id="2" name="Title 1"/>
          <p:cNvSpPr>
            <a:spLocks noGrp="1"/>
          </p:cNvSpPr>
          <p:nvPr>
            <p:ph type="ctrTitle"/>
          </p:nvPr>
        </p:nvSpPr>
        <p:spPr>
          <a:xfrm>
            <a:off x="2007989" y="1478817"/>
            <a:ext cx="12047935" cy="3145884"/>
          </a:xfrm>
        </p:spPr>
        <p:txBody>
          <a:bodyPr anchor="b"/>
          <a:lstStyle>
            <a:lvl1pPr algn="ctr">
              <a:defRPr sz="7906"/>
            </a:lvl1pPr>
          </a:lstStyle>
          <a:p>
            <a:r>
              <a:rPr lang="tr-TR"/>
              <a:t>Asıl başlık stilini düzenlemek için tıklayın</a:t>
            </a:r>
            <a:endParaRPr lang="en-US" dirty="0"/>
          </a:p>
        </p:txBody>
      </p:sp>
      <p:sp>
        <p:nvSpPr>
          <p:cNvPr id="3" name="Subtitle 2"/>
          <p:cNvSpPr>
            <a:spLocks noGrp="1"/>
          </p:cNvSpPr>
          <p:nvPr>
            <p:ph type="subTitle" idx="1"/>
          </p:nvPr>
        </p:nvSpPr>
        <p:spPr>
          <a:xfrm>
            <a:off x="2007989" y="4746018"/>
            <a:ext cx="12047935" cy="2181620"/>
          </a:xfrm>
        </p:spPr>
        <p:txBody>
          <a:bodyPr/>
          <a:lstStyle>
            <a:lvl1pPr marL="0" indent="0" algn="ctr">
              <a:buNone/>
              <a:defRPr sz="3162"/>
            </a:lvl1pPr>
            <a:lvl2pPr marL="602407" indent="0" algn="ctr">
              <a:buNone/>
              <a:defRPr sz="2635"/>
            </a:lvl2pPr>
            <a:lvl3pPr marL="1204813" indent="0" algn="ctr">
              <a:buNone/>
              <a:defRPr sz="2372"/>
            </a:lvl3pPr>
            <a:lvl4pPr marL="1807220" indent="0" algn="ctr">
              <a:buNone/>
              <a:defRPr sz="2108"/>
            </a:lvl4pPr>
            <a:lvl5pPr marL="2409627" indent="0" algn="ctr">
              <a:buNone/>
              <a:defRPr sz="2108"/>
            </a:lvl5pPr>
            <a:lvl6pPr marL="3012034" indent="0" algn="ctr">
              <a:buNone/>
              <a:defRPr sz="2108"/>
            </a:lvl6pPr>
            <a:lvl7pPr marL="3614440" indent="0" algn="ctr">
              <a:buNone/>
              <a:defRPr sz="2108"/>
            </a:lvl7pPr>
            <a:lvl8pPr marL="4216847" indent="0" algn="ctr">
              <a:buNone/>
              <a:defRPr sz="2108"/>
            </a:lvl8pPr>
            <a:lvl9pPr marL="4819254" indent="0" algn="ctr">
              <a:buNone/>
              <a:defRPr sz="2108"/>
            </a:lvl9pPr>
          </a:lstStyle>
          <a:p>
            <a:r>
              <a:rPr lang="tr-TR"/>
              <a:t>Asıl alt başlık stilini düzenlemek için tıklayın</a:t>
            </a:r>
            <a:endParaRPr lang="en-US" dirty="0"/>
          </a:p>
        </p:txBody>
      </p:sp>
      <p:sp>
        <p:nvSpPr>
          <p:cNvPr id="4" name="Date Placeholder 3"/>
          <p:cNvSpPr>
            <a:spLocks noGrp="1"/>
          </p:cNvSpPr>
          <p:nvPr>
            <p:ph type="dt" sz="half" idx="10"/>
          </p:nvPr>
        </p:nvSpPr>
        <p:spPr/>
        <p:txBody>
          <a:bodyPr/>
          <a:lstStyle/>
          <a:p>
            <a:fld id="{E94F1A2A-E7B6-43E2-A5B2-E1A35272DBB7}" type="datetimeFigureOut">
              <a:rPr lang="tr-TR" smtClean="0"/>
              <a:t>28.04.2026</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9DAA68D9-B435-4191-9C49-5962FC7EA053}" type="slidenum">
              <a:rPr lang="tr-TR" smtClean="0"/>
              <a:t>‹#›</a:t>
            </a:fld>
            <a:endParaRPr lang="tr-TR"/>
          </a:p>
        </p:txBody>
      </p:sp>
    </p:spTree>
    <p:extLst>
      <p:ext uri="{BB962C8B-B14F-4D97-AF65-F5344CB8AC3E}">
        <p14:creationId xmlns:p14="http://schemas.microsoft.com/office/powerpoint/2010/main" val="201876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Başlık ve İçerik">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tr-TR"/>
              <a:t>Asıl başlık stilini düzenlemek için tıklayın</a:t>
            </a:r>
            <a:endParaRPr lang="en-US" dirty="0"/>
          </a:p>
        </p:txBody>
      </p:sp>
      <p:sp>
        <p:nvSpPr>
          <p:cNvPr id="3" name="Content Placeholder 2"/>
          <p:cNvSpPr>
            <a:spLocks noGrp="1"/>
          </p:cNvSpPr>
          <p:nvPr>
            <p:ph idx="1"/>
          </p:nvPr>
        </p:nvSpPr>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Date Placeholder 3"/>
          <p:cNvSpPr>
            <a:spLocks noGrp="1"/>
          </p:cNvSpPr>
          <p:nvPr>
            <p:ph type="dt" sz="half" idx="10"/>
          </p:nvPr>
        </p:nvSpPr>
        <p:spPr/>
        <p:txBody>
          <a:bodyPr/>
          <a:lstStyle/>
          <a:p>
            <a:fld id="{E94F1A2A-E7B6-43E2-A5B2-E1A35272DBB7}" type="datetimeFigureOut">
              <a:rPr lang="tr-TR" smtClean="0"/>
              <a:t>28.04.2026</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9DAA68D9-B435-4191-9C49-5962FC7EA053}" type="slidenum">
              <a:rPr lang="tr-TR" smtClean="0"/>
              <a:t>‹#›</a:t>
            </a:fld>
            <a:endParaRPr lang="tr-TR"/>
          </a:p>
        </p:txBody>
      </p:sp>
    </p:spTree>
    <p:extLst>
      <p:ext uri="{BB962C8B-B14F-4D97-AF65-F5344CB8AC3E}">
        <p14:creationId xmlns:p14="http://schemas.microsoft.com/office/powerpoint/2010/main" val="830866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Bölüm Üst Bilgisi">
    <p:spTree>
      <p:nvGrpSpPr>
        <p:cNvPr id="1" name=""/>
        <p:cNvGrpSpPr/>
        <p:nvPr/>
      </p:nvGrpSpPr>
      <p:grpSpPr>
        <a:xfrm>
          <a:off x="0" y="0"/>
          <a:ext cx="0" cy="0"/>
          <a:chOff x="0" y="0"/>
          <a:chExt cx="0" cy="0"/>
        </a:xfrm>
      </p:grpSpPr>
      <p:sp>
        <p:nvSpPr>
          <p:cNvPr id="2" name="Title 1"/>
          <p:cNvSpPr>
            <a:spLocks noGrp="1"/>
          </p:cNvSpPr>
          <p:nvPr>
            <p:ph type="title"/>
          </p:nvPr>
        </p:nvSpPr>
        <p:spPr>
          <a:xfrm>
            <a:off x="1096027" y="2252739"/>
            <a:ext cx="13855125" cy="3758745"/>
          </a:xfrm>
        </p:spPr>
        <p:txBody>
          <a:bodyPr anchor="b"/>
          <a:lstStyle>
            <a:lvl1pPr>
              <a:defRPr sz="7906"/>
            </a:lvl1pPr>
          </a:lstStyle>
          <a:p>
            <a:r>
              <a:rPr lang="tr-TR"/>
              <a:t>Asıl başlık stilini düzenlemek için tıklayın</a:t>
            </a:r>
            <a:endParaRPr lang="en-US" dirty="0"/>
          </a:p>
        </p:txBody>
      </p:sp>
      <p:sp>
        <p:nvSpPr>
          <p:cNvPr id="3" name="Text Placeholder 2"/>
          <p:cNvSpPr>
            <a:spLocks noGrp="1"/>
          </p:cNvSpPr>
          <p:nvPr>
            <p:ph type="body" idx="1"/>
          </p:nvPr>
        </p:nvSpPr>
        <p:spPr>
          <a:xfrm>
            <a:off x="1096027" y="6047043"/>
            <a:ext cx="13855125" cy="1976635"/>
          </a:xfrm>
        </p:spPr>
        <p:txBody>
          <a:bodyPr/>
          <a:lstStyle>
            <a:lvl1pPr marL="0" indent="0">
              <a:buNone/>
              <a:defRPr sz="3162">
                <a:solidFill>
                  <a:schemeClr val="tx1">
                    <a:tint val="82000"/>
                  </a:schemeClr>
                </a:solidFill>
              </a:defRPr>
            </a:lvl1pPr>
            <a:lvl2pPr marL="602407" indent="0">
              <a:buNone/>
              <a:defRPr sz="2635">
                <a:solidFill>
                  <a:schemeClr val="tx1">
                    <a:tint val="82000"/>
                  </a:schemeClr>
                </a:solidFill>
              </a:defRPr>
            </a:lvl2pPr>
            <a:lvl3pPr marL="1204813" indent="0">
              <a:buNone/>
              <a:defRPr sz="2372">
                <a:solidFill>
                  <a:schemeClr val="tx1">
                    <a:tint val="82000"/>
                  </a:schemeClr>
                </a:solidFill>
              </a:defRPr>
            </a:lvl3pPr>
            <a:lvl4pPr marL="1807220" indent="0">
              <a:buNone/>
              <a:defRPr sz="2108">
                <a:solidFill>
                  <a:schemeClr val="tx1">
                    <a:tint val="82000"/>
                  </a:schemeClr>
                </a:solidFill>
              </a:defRPr>
            </a:lvl4pPr>
            <a:lvl5pPr marL="2409627" indent="0">
              <a:buNone/>
              <a:defRPr sz="2108">
                <a:solidFill>
                  <a:schemeClr val="tx1">
                    <a:tint val="82000"/>
                  </a:schemeClr>
                </a:solidFill>
              </a:defRPr>
            </a:lvl5pPr>
            <a:lvl6pPr marL="3012034" indent="0">
              <a:buNone/>
              <a:defRPr sz="2108">
                <a:solidFill>
                  <a:schemeClr val="tx1">
                    <a:tint val="82000"/>
                  </a:schemeClr>
                </a:solidFill>
              </a:defRPr>
            </a:lvl6pPr>
            <a:lvl7pPr marL="3614440" indent="0">
              <a:buNone/>
              <a:defRPr sz="2108">
                <a:solidFill>
                  <a:schemeClr val="tx1">
                    <a:tint val="82000"/>
                  </a:schemeClr>
                </a:solidFill>
              </a:defRPr>
            </a:lvl7pPr>
            <a:lvl8pPr marL="4216847" indent="0">
              <a:buNone/>
              <a:defRPr sz="2108">
                <a:solidFill>
                  <a:schemeClr val="tx1">
                    <a:tint val="82000"/>
                  </a:schemeClr>
                </a:solidFill>
              </a:defRPr>
            </a:lvl8pPr>
            <a:lvl9pPr marL="4819254" indent="0">
              <a:buNone/>
              <a:defRPr sz="2108">
                <a:solidFill>
                  <a:schemeClr val="tx1">
                    <a:tint val="82000"/>
                  </a:schemeClr>
                </a:solidFill>
              </a:defRPr>
            </a:lvl9pPr>
          </a:lstStyle>
          <a:p>
            <a:pPr lvl="0"/>
            <a:r>
              <a:rPr lang="tr-TR"/>
              <a:t>Asıl metin stillerini düzenlemek için tıklayın</a:t>
            </a:r>
          </a:p>
        </p:txBody>
      </p:sp>
      <p:sp>
        <p:nvSpPr>
          <p:cNvPr id="4" name="Date Placeholder 3"/>
          <p:cNvSpPr>
            <a:spLocks noGrp="1"/>
          </p:cNvSpPr>
          <p:nvPr>
            <p:ph type="dt" sz="half" idx="10"/>
          </p:nvPr>
        </p:nvSpPr>
        <p:spPr/>
        <p:txBody>
          <a:bodyPr/>
          <a:lstStyle/>
          <a:p>
            <a:fld id="{E94F1A2A-E7B6-43E2-A5B2-E1A35272DBB7}" type="datetimeFigureOut">
              <a:rPr lang="tr-TR" smtClean="0"/>
              <a:t>28.04.2026</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9DAA68D9-B435-4191-9C49-5962FC7EA053}" type="slidenum">
              <a:rPr lang="tr-TR" smtClean="0"/>
              <a:t>‹#›</a:t>
            </a:fld>
            <a:endParaRPr lang="tr-TR"/>
          </a:p>
        </p:txBody>
      </p:sp>
    </p:spTree>
    <p:extLst>
      <p:ext uri="{BB962C8B-B14F-4D97-AF65-F5344CB8AC3E}">
        <p14:creationId xmlns:p14="http://schemas.microsoft.com/office/powerpoint/2010/main" val="3589677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ki İçerik">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tr-TR"/>
              <a:t>Asıl başlık stilini düzenlemek için tıklayın</a:t>
            </a:r>
            <a:endParaRPr lang="en-US" dirty="0"/>
          </a:p>
        </p:txBody>
      </p:sp>
      <p:sp>
        <p:nvSpPr>
          <p:cNvPr id="3" name="Content Placeholder 2"/>
          <p:cNvSpPr>
            <a:spLocks noGrp="1"/>
          </p:cNvSpPr>
          <p:nvPr>
            <p:ph sz="half" idx="1"/>
          </p:nvPr>
        </p:nvSpPr>
        <p:spPr>
          <a:xfrm>
            <a:off x="1104394" y="2405430"/>
            <a:ext cx="6827163" cy="5733291"/>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Content Placeholder 3"/>
          <p:cNvSpPr>
            <a:spLocks noGrp="1"/>
          </p:cNvSpPr>
          <p:nvPr>
            <p:ph sz="half" idx="2"/>
          </p:nvPr>
        </p:nvSpPr>
        <p:spPr>
          <a:xfrm>
            <a:off x="8132356" y="2405430"/>
            <a:ext cx="6827163" cy="5733291"/>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5" name="Date Placeholder 4"/>
          <p:cNvSpPr>
            <a:spLocks noGrp="1"/>
          </p:cNvSpPr>
          <p:nvPr>
            <p:ph type="dt" sz="half" idx="10"/>
          </p:nvPr>
        </p:nvSpPr>
        <p:spPr/>
        <p:txBody>
          <a:bodyPr/>
          <a:lstStyle/>
          <a:p>
            <a:fld id="{E94F1A2A-E7B6-43E2-A5B2-E1A35272DBB7}" type="datetimeFigureOut">
              <a:rPr lang="tr-TR" smtClean="0"/>
              <a:t>28.04.2026</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9DAA68D9-B435-4191-9C49-5962FC7EA053}" type="slidenum">
              <a:rPr lang="tr-TR" smtClean="0"/>
              <a:t>‹#›</a:t>
            </a:fld>
            <a:endParaRPr lang="tr-TR"/>
          </a:p>
        </p:txBody>
      </p:sp>
    </p:spTree>
    <p:extLst>
      <p:ext uri="{BB962C8B-B14F-4D97-AF65-F5344CB8AC3E}">
        <p14:creationId xmlns:p14="http://schemas.microsoft.com/office/powerpoint/2010/main" val="2189780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Karşılaştırma">
    <p:spTree>
      <p:nvGrpSpPr>
        <p:cNvPr id="1" name=""/>
        <p:cNvGrpSpPr/>
        <p:nvPr/>
      </p:nvGrpSpPr>
      <p:grpSpPr>
        <a:xfrm>
          <a:off x="0" y="0"/>
          <a:ext cx="0" cy="0"/>
          <a:chOff x="0" y="0"/>
          <a:chExt cx="0" cy="0"/>
        </a:xfrm>
      </p:grpSpPr>
      <p:sp>
        <p:nvSpPr>
          <p:cNvPr id="2" name="Title 1"/>
          <p:cNvSpPr>
            <a:spLocks noGrp="1"/>
          </p:cNvSpPr>
          <p:nvPr>
            <p:ph type="title"/>
          </p:nvPr>
        </p:nvSpPr>
        <p:spPr>
          <a:xfrm>
            <a:off x="1106486" y="481087"/>
            <a:ext cx="13855125" cy="1746552"/>
          </a:xfrm>
        </p:spPr>
        <p:txBody>
          <a:bodyPr/>
          <a:lstStyle/>
          <a:p>
            <a:r>
              <a:rPr lang="tr-TR"/>
              <a:t>Asıl başlık stilini düzenlemek için tıklayın</a:t>
            </a:r>
            <a:endParaRPr lang="en-US" dirty="0"/>
          </a:p>
        </p:txBody>
      </p:sp>
      <p:sp>
        <p:nvSpPr>
          <p:cNvPr id="3" name="Text Placeholder 2"/>
          <p:cNvSpPr>
            <a:spLocks noGrp="1"/>
          </p:cNvSpPr>
          <p:nvPr>
            <p:ph type="body" idx="1"/>
          </p:nvPr>
        </p:nvSpPr>
        <p:spPr>
          <a:xfrm>
            <a:off x="1106487" y="2215088"/>
            <a:ext cx="6795788" cy="1085580"/>
          </a:xfrm>
        </p:spPr>
        <p:txBody>
          <a:bodyPr anchor="b"/>
          <a:lstStyle>
            <a:lvl1pPr marL="0" indent="0">
              <a:buNone/>
              <a:defRPr sz="3162" b="1"/>
            </a:lvl1pPr>
            <a:lvl2pPr marL="602407" indent="0">
              <a:buNone/>
              <a:defRPr sz="2635" b="1"/>
            </a:lvl2pPr>
            <a:lvl3pPr marL="1204813" indent="0">
              <a:buNone/>
              <a:defRPr sz="2372" b="1"/>
            </a:lvl3pPr>
            <a:lvl4pPr marL="1807220" indent="0">
              <a:buNone/>
              <a:defRPr sz="2108" b="1"/>
            </a:lvl4pPr>
            <a:lvl5pPr marL="2409627" indent="0">
              <a:buNone/>
              <a:defRPr sz="2108" b="1"/>
            </a:lvl5pPr>
            <a:lvl6pPr marL="3012034" indent="0">
              <a:buNone/>
              <a:defRPr sz="2108" b="1"/>
            </a:lvl6pPr>
            <a:lvl7pPr marL="3614440" indent="0">
              <a:buNone/>
              <a:defRPr sz="2108" b="1"/>
            </a:lvl7pPr>
            <a:lvl8pPr marL="4216847" indent="0">
              <a:buNone/>
              <a:defRPr sz="2108" b="1"/>
            </a:lvl8pPr>
            <a:lvl9pPr marL="4819254" indent="0">
              <a:buNone/>
              <a:defRPr sz="2108" b="1"/>
            </a:lvl9pPr>
          </a:lstStyle>
          <a:p>
            <a:pPr lvl="0"/>
            <a:r>
              <a:rPr lang="tr-TR"/>
              <a:t>Asıl metin stillerini düzenlemek için tıklayın</a:t>
            </a:r>
          </a:p>
        </p:txBody>
      </p:sp>
      <p:sp>
        <p:nvSpPr>
          <p:cNvPr id="4" name="Content Placeholder 3"/>
          <p:cNvSpPr>
            <a:spLocks noGrp="1"/>
          </p:cNvSpPr>
          <p:nvPr>
            <p:ph sz="half" idx="2"/>
          </p:nvPr>
        </p:nvSpPr>
        <p:spPr>
          <a:xfrm>
            <a:off x="1106487" y="3300668"/>
            <a:ext cx="6795788" cy="4854786"/>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5" name="Text Placeholder 4"/>
          <p:cNvSpPr>
            <a:spLocks noGrp="1"/>
          </p:cNvSpPr>
          <p:nvPr>
            <p:ph type="body" sz="quarter" idx="3"/>
          </p:nvPr>
        </p:nvSpPr>
        <p:spPr>
          <a:xfrm>
            <a:off x="8132356" y="2215088"/>
            <a:ext cx="6829255" cy="1085580"/>
          </a:xfrm>
        </p:spPr>
        <p:txBody>
          <a:bodyPr anchor="b"/>
          <a:lstStyle>
            <a:lvl1pPr marL="0" indent="0">
              <a:buNone/>
              <a:defRPr sz="3162" b="1"/>
            </a:lvl1pPr>
            <a:lvl2pPr marL="602407" indent="0">
              <a:buNone/>
              <a:defRPr sz="2635" b="1"/>
            </a:lvl2pPr>
            <a:lvl3pPr marL="1204813" indent="0">
              <a:buNone/>
              <a:defRPr sz="2372" b="1"/>
            </a:lvl3pPr>
            <a:lvl4pPr marL="1807220" indent="0">
              <a:buNone/>
              <a:defRPr sz="2108" b="1"/>
            </a:lvl4pPr>
            <a:lvl5pPr marL="2409627" indent="0">
              <a:buNone/>
              <a:defRPr sz="2108" b="1"/>
            </a:lvl5pPr>
            <a:lvl6pPr marL="3012034" indent="0">
              <a:buNone/>
              <a:defRPr sz="2108" b="1"/>
            </a:lvl6pPr>
            <a:lvl7pPr marL="3614440" indent="0">
              <a:buNone/>
              <a:defRPr sz="2108" b="1"/>
            </a:lvl7pPr>
            <a:lvl8pPr marL="4216847" indent="0">
              <a:buNone/>
              <a:defRPr sz="2108" b="1"/>
            </a:lvl8pPr>
            <a:lvl9pPr marL="4819254" indent="0">
              <a:buNone/>
              <a:defRPr sz="2108" b="1"/>
            </a:lvl9pPr>
          </a:lstStyle>
          <a:p>
            <a:pPr lvl="0"/>
            <a:r>
              <a:rPr lang="tr-TR"/>
              <a:t>Asıl metin stillerini düzenlemek için tıklayın</a:t>
            </a:r>
          </a:p>
        </p:txBody>
      </p:sp>
      <p:sp>
        <p:nvSpPr>
          <p:cNvPr id="6" name="Content Placeholder 5"/>
          <p:cNvSpPr>
            <a:spLocks noGrp="1"/>
          </p:cNvSpPr>
          <p:nvPr>
            <p:ph sz="quarter" idx="4"/>
          </p:nvPr>
        </p:nvSpPr>
        <p:spPr>
          <a:xfrm>
            <a:off x="8132356" y="3300668"/>
            <a:ext cx="6829255" cy="4854786"/>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7" name="Date Placeholder 6"/>
          <p:cNvSpPr>
            <a:spLocks noGrp="1"/>
          </p:cNvSpPr>
          <p:nvPr>
            <p:ph type="dt" sz="half" idx="10"/>
          </p:nvPr>
        </p:nvSpPr>
        <p:spPr/>
        <p:txBody>
          <a:bodyPr/>
          <a:lstStyle/>
          <a:p>
            <a:fld id="{E94F1A2A-E7B6-43E2-A5B2-E1A35272DBB7}" type="datetimeFigureOut">
              <a:rPr lang="tr-TR" smtClean="0"/>
              <a:t>28.04.2026</a:t>
            </a:fld>
            <a:endParaRPr lang="tr-TR"/>
          </a:p>
        </p:txBody>
      </p:sp>
      <p:sp>
        <p:nvSpPr>
          <p:cNvPr id="8" name="Footer Placeholder 7"/>
          <p:cNvSpPr>
            <a:spLocks noGrp="1"/>
          </p:cNvSpPr>
          <p:nvPr>
            <p:ph type="ftr" sz="quarter" idx="11"/>
          </p:nvPr>
        </p:nvSpPr>
        <p:spPr/>
        <p:txBody>
          <a:bodyPr/>
          <a:lstStyle/>
          <a:p>
            <a:endParaRPr lang="tr-TR"/>
          </a:p>
        </p:txBody>
      </p:sp>
      <p:sp>
        <p:nvSpPr>
          <p:cNvPr id="9" name="Slide Number Placeholder 8"/>
          <p:cNvSpPr>
            <a:spLocks noGrp="1"/>
          </p:cNvSpPr>
          <p:nvPr>
            <p:ph type="sldNum" sz="quarter" idx="12"/>
          </p:nvPr>
        </p:nvSpPr>
        <p:spPr/>
        <p:txBody>
          <a:bodyPr/>
          <a:lstStyle/>
          <a:p>
            <a:fld id="{9DAA68D9-B435-4191-9C49-5962FC7EA053}" type="slidenum">
              <a:rPr lang="tr-TR" smtClean="0"/>
              <a:t>‹#›</a:t>
            </a:fld>
            <a:endParaRPr lang="tr-TR"/>
          </a:p>
        </p:txBody>
      </p:sp>
    </p:spTree>
    <p:extLst>
      <p:ext uri="{BB962C8B-B14F-4D97-AF65-F5344CB8AC3E}">
        <p14:creationId xmlns:p14="http://schemas.microsoft.com/office/powerpoint/2010/main" val="3040730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Yalnızca Başlık">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tr-TR"/>
              <a:t>Asıl başlık stilini düzenlemek için tıklayın</a:t>
            </a:r>
            <a:endParaRPr lang="en-US" dirty="0"/>
          </a:p>
        </p:txBody>
      </p:sp>
      <p:sp>
        <p:nvSpPr>
          <p:cNvPr id="3" name="Date Placeholder 2"/>
          <p:cNvSpPr>
            <a:spLocks noGrp="1"/>
          </p:cNvSpPr>
          <p:nvPr>
            <p:ph type="dt" sz="half" idx="10"/>
          </p:nvPr>
        </p:nvSpPr>
        <p:spPr/>
        <p:txBody>
          <a:bodyPr/>
          <a:lstStyle/>
          <a:p>
            <a:fld id="{E94F1A2A-E7B6-43E2-A5B2-E1A35272DBB7}" type="datetimeFigureOut">
              <a:rPr lang="tr-TR" smtClean="0"/>
              <a:t>28.04.2026</a:t>
            </a:fld>
            <a:endParaRPr lang="tr-TR"/>
          </a:p>
        </p:txBody>
      </p:sp>
      <p:sp>
        <p:nvSpPr>
          <p:cNvPr id="4" name="Footer Placeholder 3"/>
          <p:cNvSpPr>
            <a:spLocks noGrp="1"/>
          </p:cNvSpPr>
          <p:nvPr>
            <p:ph type="ftr" sz="quarter" idx="11"/>
          </p:nvPr>
        </p:nvSpPr>
        <p:spPr/>
        <p:txBody>
          <a:bodyPr/>
          <a:lstStyle/>
          <a:p>
            <a:endParaRPr lang="tr-TR"/>
          </a:p>
        </p:txBody>
      </p:sp>
      <p:sp>
        <p:nvSpPr>
          <p:cNvPr id="5" name="Slide Number Placeholder 4"/>
          <p:cNvSpPr>
            <a:spLocks noGrp="1"/>
          </p:cNvSpPr>
          <p:nvPr>
            <p:ph type="sldNum" sz="quarter" idx="12"/>
          </p:nvPr>
        </p:nvSpPr>
        <p:spPr/>
        <p:txBody>
          <a:bodyPr/>
          <a:lstStyle/>
          <a:p>
            <a:fld id="{9DAA68D9-B435-4191-9C49-5962FC7EA053}" type="slidenum">
              <a:rPr lang="tr-TR" smtClean="0"/>
              <a:t>‹#›</a:t>
            </a:fld>
            <a:endParaRPr lang="tr-TR"/>
          </a:p>
        </p:txBody>
      </p:sp>
    </p:spTree>
    <p:extLst>
      <p:ext uri="{BB962C8B-B14F-4D97-AF65-F5344CB8AC3E}">
        <p14:creationId xmlns:p14="http://schemas.microsoft.com/office/powerpoint/2010/main" val="2068656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oş">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4F1A2A-E7B6-43E2-A5B2-E1A35272DBB7}" type="datetimeFigureOut">
              <a:rPr lang="tr-TR" smtClean="0"/>
              <a:t>28.04.2026</a:t>
            </a:fld>
            <a:endParaRPr lang="tr-TR"/>
          </a:p>
        </p:txBody>
      </p:sp>
      <p:sp>
        <p:nvSpPr>
          <p:cNvPr id="3" name="Footer Placeholder 2"/>
          <p:cNvSpPr>
            <a:spLocks noGrp="1"/>
          </p:cNvSpPr>
          <p:nvPr>
            <p:ph type="ftr" sz="quarter" idx="11"/>
          </p:nvPr>
        </p:nvSpPr>
        <p:spPr/>
        <p:txBody>
          <a:bodyPr/>
          <a:lstStyle/>
          <a:p>
            <a:endParaRPr lang="tr-TR"/>
          </a:p>
        </p:txBody>
      </p:sp>
      <p:sp>
        <p:nvSpPr>
          <p:cNvPr id="4" name="Slide Number Placeholder 3"/>
          <p:cNvSpPr>
            <a:spLocks noGrp="1"/>
          </p:cNvSpPr>
          <p:nvPr>
            <p:ph type="sldNum" sz="quarter" idx="12"/>
          </p:nvPr>
        </p:nvSpPr>
        <p:spPr/>
        <p:txBody>
          <a:bodyPr/>
          <a:lstStyle/>
          <a:p>
            <a:fld id="{9DAA68D9-B435-4191-9C49-5962FC7EA053}" type="slidenum">
              <a:rPr lang="tr-TR" smtClean="0"/>
              <a:t>‹#›</a:t>
            </a:fld>
            <a:endParaRPr lang="tr-TR"/>
          </a:p>
        </p:txBody>
      </p:sp>
    </p:spTree>
    <p:extLst>
      <p:ext uri="{BB962C8B-B14F-4D97-AF65-F5344CB8AC3E}">
        <p14:creationId xmlns:p14="http://schemas.microsoft.com/office/powerpoint/2010/main" val="1202952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Başlıklı İçerik">
    <p:spTree>
      <p:nvGrpSpPr>
        <p:cNvPr id="1" name=""/>
        <p:cNvGrpSpPr/>
        <p:nvPr/>
      </p:nvGrpSpPr>
      <p:grpSpPr>
        <a:xfrm>
          <a:off x="0" y="0"/>
          <a:ext cx="0" cy="0"/>
          <a:chOff x="0" y="0"/>
          <a:chExt cx="0" cy="0"/>
        </a:xfrm>
      </p:grpSpPr>
      <p:sp>
        <p:nvSpPr>
          <p:cNvPr id="2" name="Title 1"/>
          <p:cNvSpPr>
            <a:spLocks noGrp="1"/>
          </p:cNvSpPr>
          <p:nvPr>
            <p:ph type="title"/>
          </p:nvPr>
        </p:nvSpPr>
        <p:spPr>
          <a:xfrm>
            <a:off x="1106487" y="602403"/>
            <a:ext cx="5181030" cy="2108412"/>
          </a:xfrm>
        </p:spPr>
        <p:txBody>
          <a:bodyPr anchor="b"/>
          <a:lstStyle>
            <a:lvl1pPr>
              <a:defRPr sz="4216"/>
            </a:lvl1pPr>
          </a:lstStyle>
          <a:p>
            <a:r>
              <a:rPr lang="tr-TR"/>
              <a:t>Asıl başlık stilini düzenlemek için tıklayın</a:t>
            </a:r>
            <a:endParaRPr lang="en-US" dirty="0"/>
          </a:p>
        </p:txBody>
      </p:sp>
      <p:sp>
        <p:nvSpPr>
          <p:cNvPr id="3" name="Content Placeholder 2"/>
          <p:cNvSpPr>
            <a:spLocks noGrp="1"/>
          </p:cNvSpPr>
          <p:nvPr>
            <p:ph idx="1"/>
          </p:nvPr>
        </p:nvSpPr>
        <p:spPr>
          <a:xfrm>
            <a:off x="6829255" y="1301025"/>
            <a:ext cx="8132356" cy="6421452"/>
          </a:xfrm>
        </p:spPr>
        <p:txBody>
          <a:bodyPr/>
          <a:lstStyle>
            <a:lvl1pPr>
              <a:defRPr sz="4216"/>
            </a:lvl1pPr>
            <a:lvl2pPr>
              <a:defRPr sz="3689"/>
            </a:lvl2pPr>
            <a:lvl3pPr>
              <a:defRPr sz="3162"/>
            </a:lvl3pPr>
            <a:lvl4pPr>
              <a:defRPr sz="2635"/>
            </a:lvl4pPr>
            <a:lvl5pPr>
              <a:defRPr sz="2635"/>
            </a:lvl5pPr>
            <a:lvl6pPr>
              <a:defRPr sz="2635"/>
            </a:lvl6pPr>
            <a:lvl7pPr>
              <a:defRPr sz="2635"/>
            </a:lvl7pPr>
            <a:lvl8pPr>
              <a:defRPr sz="2635"/>
            </a:lvl8pPr>
            <a:lvl9pPr>
              <a:defRPr sz="2635"/>
            </a:lvl9p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Text Placeholder 3"/>
          <p:cNvSpPr>
            <a:spLocks noGrp="1"/>
          </p:cNvSpPr>
          <p:nvPr>
            <p:ph type="body" sz="half" idx="2"/>
          </p:nvPr>
        </p:nvSpPr>
        <p:spPr>
          <a:xfrm>
            <a:off x="1106487" y="2710815"/>
            <a:ext cx="5181030" cy="5022120"/>
          </a:xfrm>
        </p:spPr>
        <p:txBody>
          <a:bodyPr/>
          <a:lstStyle>
            <a:lvl1pPr marL="0" indent="0">
              <a:buNone/>
              <a:defRPr sz="2108"/>
            </a:lvl1pPr>
            <a:lvl2pPr marL="602407" indent="0">
              <a:buNone/>
              <a:defRPr sz="1845"/>
            </a:lvl2pPr>
            <a:lvl3pPr marL="1204813" indent="0">
              <a:buNone/>
              <a:defRPr sz="1581"/>
            </a:lvl3pPr>
            <a:lvl4pPr marL="1807220" indent="0">
              <a:buNone/>
              <a:defRPr sz="1318"/>
            </a:lvl4pPr>
            <a:lvl5pPr marL="2409627" indent="0">
              <a:buNone/>
              <a:defRPr sz="1318"/>
            </a:lvl5pPr>
            <a:lvl6pPr marL="3012034" indent="0">
              <a:buNone/>
              <a:defRPr sz="1318"/>
            </a:lvl6pPr>
            <a:lvl7pPr marL="3614440" indent="0">
              <a:buNone/>
              <a:defRPr sz="1318"/>
            </a:lvl7pPr>
            <a:lvl8pPr marL="4216847" indent="0">
              <a:buNone/>
              <a:defRPr sz="1318"/>
            </a:lvl8pPr>
            <a:lvl9pPr marL="4819254" indent="0">
              <a:buNone/>
              <a:defRPr sz="1318"/>
            </a:lvl9pPr>
          </a:lstStyle>
          <a:p>
            <a:pPr lvl="0"/>
            <a:r>
              <a:rPr lang="tr-TR"/>
              <a:t>Asıl metin stillerini düzenlemek için tıklayın</a:t>
            </a:r>
          </a:p>
        </p:txBody>
      </p:sp>
      <p:sp>
        <p:nvSpPr>
          <p:cNvPr id="5" name="Date Placeholder 4"/>
          <p:cNvSpPr>
            <a:spLocks noGrp="1"/>
          </p:cNvSpPr>
          <p:nvPr>
            <p:ph type="dt" sz="half" idx="10"/>
          </p:nvPr>
        </p:nvSpPr>
        <p:spPr/>
        <p:txBody>
          <a:bodyPr/>
          <a:lstStyle/>
          <a:p>
            <a:fld id="{E94F1A2A-E7B6-43E2-A5B2-E1A35272DBB7}" type="datetimeFigureOut">
              <a:rPr lang="tr-TR" smtClean="0"/>
              <a:t>28.04.2026</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9DAA68D9-B435-4191-9C49-5962FC7EA053}" type="slidenum">
              <a:rPr lang="tr-TR" smtClean="0"/>
              <a:t>‹#›</a:t>
            </a:fld>
            <a:endParaRPr lang="tr-TR"/>
          </a:p>
        </p:txBody>
      </p:sp>
    </p:spTree>
    <p:extLst>
      <p:ext uri="{BB962C8B-B14F-4D97-AF65-F5344CB8AC3E}">
        <p14:creationId xmlns:p14="http://schemas.microsoft.com/office/powerpoint/2010/main" val="1973177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aşlıklı Resim">
    <p:spTree>
      <p:nvGrpSpPr>
        <p:cNvPr id="1" name=""/>
        <p:cNvGrpSpPr/>
        <p:nvPr/>
      </p:nvGrpSpPr>
      <p:grpSpPr>
        <a:xfrm>
          <a:off x="0" y="0"/>
          <a:ext cx="0" cy="0"/>
          <a:chOff x="0" y="0"/>
          <a:chExt cx="0" cy="0"/>
        </a:xfrm>
      </p:grpSpPr>
      <p:sp>
        <p:nvSpPr>
          <p:cNvPr id="2" name="Title 1"/>
          <p:cNvSpPr>
            <a:spLocks noGrp="1"/>
          </p:cNvSpPr>
          <p:nvPr>
            <p:ph type="title"/>
          </p:nvPr>
        </p:nvSpPr>
        <p:spPr>
          <a:xfrm>
            <a:off x="1106487" y="602403"/>
            <a:ext cx="5181030" cy="2108412"/>
          </a:xfrm>
        </p:spPr>
        <p:txBody>
          <a:bodyPr anchor="b"/>
          <a:lstStyle>
            <a:lvl1pPr>
              <a:defRPr sz="4216"/>
            </a:lvl1pPr>
          </a:lstStyle>
          <a:p>
            <a:r>
              <a:rPr lang="tr-TR"/>
              <a:t>Asıl başlık stilini düzenlemek için tıklayın</a:t>
            </a:r>
            <a:endParaRPr lang="en-US" dirty="0"/>
          </a:p>
        </p:txBody>
      </p:sp>
      <p:sp>
        <p:nvSpPr>
          <p:cNvPr id="3" name="Picture Placeholder 2"/>
          <p:cNvSpPr>
            <a:spLocks noGrp="1" noChangeAspect="1"/>
          </p:cNvSpPr>
          <p:nvPr>
            <p:ph type="pic" idx="1"/>
          </p:nvPr>
        </p:nvSpPr>
        <p:spPr>
          <a:xfrm>
            <a:off x="6829255" y="1301025"/>
            <a:ext cx="8132356" cy="6421452"/>
          </a:xfrm>
        </p:spPr>
        <p:txBody>
          <a:bodyPr anchor="t"/>
          <a:lstStyle>
            <a:lvl1pPr marL="0" indent="0">
              <a:buNone/>
              <a:defRPr sz="4216"/>
            </a:lvl1pPr>
            <a:lvl2pPr marL="602407" indent="0">
              <a:buNone/>
              <a:defRPr sz="3689"/>
            </a:lvl2pPr>
            <a:lvl3pPr marL="1204813" indent="0">
              <a:buNone/>
              <a:defRPr sz="3162"/>
            </a:lvl3pPr>
            <a:lvl4pPr marL="1807220" indent="0">
              <a:buNone/>
              <a:defRPr sz="2635"/>
            </a:lvl4pPr>
            <a:lvl5pPr marL="2409627" indent="0">
              <a:buNone/>
              <a:defRPr sz="2635"/>
            </a:lvl5pPr>
            <a:lvl6pPr marL="3012034" indent="0">
              <a:buNone/>
              <a:defRPr sz="2635"/>
            </a:lvl6pPr>
            <a:lvl7pPr marL="3614440" indent="0">
              <a:buNone/>
              <a:defRPr sz="2635"/>
            </a:lvl7pPr>
            <a:lvl8pPr marL="4216847" indent="0">
              <a:buNone/>
              <a:defRPr sz="2635"/>
            </a:lvl8pPr>
            <a:lvl9pPr marL="4819254" indent="0">
              <a:buNone/>
              <a:defRPr sz="2635"/>
            </a:lvl9pPr>
          </a:lstStyle>
          <a:p>
            <a:r>
              <a:rPr lang="tr-TR"/>
              <a:t>Resim eklemek için simgeye tıklayın</a:t>
            </a:r>
            <a:endParaRPr lang="en-US" dirty="0"/>
          </a:p>
        </p:txBody>
      </p:sp>
      <p:sp>
        <p:nvSpPr>
          <p:cNvPr id="4" name="Text Placeholder 3"/>
          <p:cNvSpPr>
            <a:spLocks noGrp="1"/>
          </p:cNvSpPr>
          <p:nvPr>
            <p:ph type="body" sz="half" idx="2"/>
          </p:nvPr>
        </p:nvSpPr>
        <p:spPr>
          <a:xfrm>
            <a:off x="1106487" y="2710815"/>
            <a:ext cx="5181030" cy="5022120"/>
          </a:xfrm>
        </p:spPr>
        <p:txBody>
          <a:bodyPr/>
          <a:lstStyle>
            <a:lvl1pPr marL="0" indent="0">
              <a:buNone/>
              <a:defRPr sz="2108"/>
            </a:lvl1pPr>
            <a:lvl2pPr marL="602407" indent="0">
              <a:buNone/>
              <a:defRPr sz="1845"/>
            </a:lvl2pPr>
            <a:lvl3pPr marL="1204813" indent="0">
              <a:buNone/>
              <a:defRPr sz="1581"/>
            </a:lvl3pPr>
            <a:lvl4pPr marL="1807220" indent="0">
              <a:buNone/>
              <a:defRPr sz="1318"/>
            </a:lvl4pPr>
            <a:lvl5pPr marL="2409627" indent="0">
              <a:buNone/>
              <a:defRPr sz="1318"/>
            </a:lvl5pPr>
            <a:lvl6pPr marL="3012034" indent="0">
              <a:buNone/>
              <a:defRPr sz="1318"/>
            </a:lvl6pPr>
            <a:lvl7pPr marL="3614440" indent="0">
              <a:buNone/>
              <a:defRPr sz="1318"/>
            </a:lvl7pPr>
            <a:lvl8pPr marL="4216847" indent="0">
              <a:buNone/>
              <a:defRPr sz="1318"/>
            </a:lvl8pPr>
            <a:lvl9pPr marL="4819254" indent="0">
              <a:buNone/>
              <a:defRPr sz="1318"/>
            </a:lvl9pPr>
          </a:lstStyle>
          <a:p>
            <a:pPr lvl="0"/>
            <a:r>
              <a:rPr lang="tr-TR"/>
              <a:t>Asıl metin stillerini düzenlemek için tıklayın</a:t>
            </a:r>
          </a:p>
        </p:txBody>
      </p:sp>
      <p:sp>
        <p:nvSpPr>
          <p:cNvPr id="5" name="Date Placeholder 4"/>
          <p:cNvSpPr>
            <a:spLocks noGrp="1"/>
          </p:cNvSpPr>
          <p:nvPr>
            <p:ph type="dt" sz="half" idx="10"/>
          </p:nvPr>
        </p:nvSpPr>
        <p:spPr/>
        <p:txBody>
          <a:bodyPr/>
          <a:lstStyle/>
          <a:p>
            <a:fld id="{E94F1A2A-E7B6-43E2-A5B2-E1A35272DBB7}" type="datetimeFigureOut">
              <a:rPr lang="tr-TR" smtClean="0"/>
              <a:t>28.04.2026</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9DAA68D9-B435-4191-9C49-5962FC7EA053}" type="slidenum">
              <a:rPr lang="tr-TR" smtClean="0"/>
              <a:t>‹#›</a:t>
            </a:fld>
            <a:endParaRPr lang="tr-TR"/>
          </a:p>
        </p:txBody>
      </p:sp>
    </p:spTree>
    <p:extLst>
      <p:ext uri="{BB962C8B-B14F-4D97-AF65-F5344CB8AC3E}">
        <p14:creationId xmlns:p14="http://schemas.microsoft.com/office/powerpoint/2010/main" val="2324550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Başlık ve Dikey Met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tr-TR"/>
              <a:t>Asıl başlık stilini düzenlemek için tıklayın</a:t>
            </a:r>
            <a:endParaRPr lang="en-US" dirty="0"/>
          </a:p>
        </p:txBody>
      </p:sp>
      <p:sp>
        <p:nvSpPr>
          <p:cNvPr id="3" name="Vertical Text Placeholder 2"/>
          <p:cNvSpPr>
            <a:spLocks noGrp="1"/>
          </p:cNvSpPr>
          <p:nvPr>
            <p:ph type="body" orient="vert" idx="1"/>
          </p:nvPr>
        </p:nvSpPr>
        <p:spPr/>
        <p:txBody>
          <a:bodyPr vert="eaVert"/>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Date Placeholder 3"/>
          <p:cNvSpPr>
            <a:spLocks noGrp="1"/>
          </p:cNvSpPr>
          <p:nvPr>
            <p:ph type="dt" sz="half" idx="10"/>
          </p:nvPr>
        </p:nvSpPr>
        <p:spPr/>
        <p:txBody>
          <a:bodyPr/>
          <a:lstStyle/>
          <a:p>
            <a:fld id="{E94F1A2A-E7B6-43E2-A5B2-E1A35272DBB7}" type="datetimeFigureOut">
              <a:rPr lang="tr-TR" smtClean="0"/>
              <a:t>28.04.2026</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9DAA68D9-B435-4191-9C49-5962FC7EA053}" type="slidenum">
              <a:rPr lang="tr-TR" smtClean="0"/>
              <a:t>‹#›</a:t>
            </a:fld>
            <a:endParaRPr lang="tr-TR"/>
          </a:p>
        </p:txBody>
      </p:sp>
    </p:spTree>
    <p:extLst>
      <p:ext uri="{BB962C8B-B14F-4D97-AF65-F5344CB8AC3E}">
        <p14:creationId xmlns:p14="http://schemas.microsoft.com/office/powerpoint/2010/main" val="3097824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Dikey Başlık ve Met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495738" y="481086"/>
            <a:ext cx="3463781" cy="7657635"/>
          </a:xfrm>
        </p:spPr>
        <p:txBody>
          <a:bodyPr vert="eaVert"/>
          <a:lstStyle/>
          <a:p>
            <a:r>
              <a:rPr lang="tr-TR"/>
              <a:t>Asıl başlık stilini düzenlemek için tıklayın</a:t>
            </a:r>
            <a:endParaRPr lang="en-US" dirty="0"/>
          </a:p>
        </p:txBody>
      </p:sp>
      <p:sp>
        <p:nvSpPr>
          <p:cNvPr id="3" name="Vertical Text Placeholder 2"/>
          <p:cNvSpPr>
            <a:spLocks noGrp="1"/>
          </p:cNvSpPr>
          <p:nvPr>
            <p:ph type="body" orient="vert" idx="1"/>
          </p:nvPr>
        </p:nvSpPr>
        <p:spPr>
          <a:xfrm>
            <a:off x="1104394" y="481086"/>
            <a:ext cx="10190545" cy="7657635"/>
          </a:xfrm>
        </p:spPr>
        <p:txBody>
          <a:bodyPr vert="eaVert"/>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Date Placeholder 3"/>
          <p:cNvSpPr>
            <a:spLocks noGrp="1"/>
          </p:cNvSpPr>
          <p:nvPr>
            <p:ph type="dt" sz="half" idx="10"/>
          </p:nvPr>
        </p:nvSpPr>
        <p:spPr/>
        <p:txBody>
          <a:bodyPr/>
          <a:lstStyle/>
          <a:p>
            <a:fld id="{E94F1A2A-E7B6-43E2-A5B2-E1A35272DBB7}" type="datetimeFigureOut">
              <a:rPr lang="tr-TR" smtClean="0"/>
              <a:t>28.04.2026</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9DAA68D9-B435-4191-9C49-5962FC7EA053}" type="slidenum">
              <a:rPr lang="tr-TR" smtClean="0"/>
              <a:t>‹#›</a:t>
            </a:fld>
            <a:endParaRPr lang="tr-TR"/>
          </a:p>
        </p:txBody>
      </p:sp>
    </p:spTree>
    <p:extLst>
      <p:ext uri="{BB962C8B-B14F-4D97-AF65-F5344CB8AC3E}">
        <p14:creationId xmlns:p14="http://schemas.microsoft.com/office/powerpoint/2010/main" val="3051468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394" y="481087"/>
            <a:ext cx="13855125" cy="1746552"/>
          </a:xfrm>
          <a:prstGeom prst="rect">
            <a:avLst/>
          </a:prstGeom>
        </p:spPr>
        <p:txBody>
          <a:bodyPr vert="horz" lIns="91440" tIns="45720" rIns="91440" bIns="45720" rtlCol="0" anchor="ctr">
            <a:normAutofit/>
          </a:bodyPr>
          <a:lstStyle/>
          <a:p>
            <a:r>
              <a:rPr lang="tr-TR"/>
              <a:t>Asıl başlık stilini düzenlemek için tıklayın</a:t>
            </a:r>
            <a:endParaRPr lang="en-US" dirty="0"/>
          </a:p>
        </p:txBody>
      </p:sp>
      <p:sp>
        <p:nvSpPr>
          <p:cNvPr id="3" name="Text Placeholder 2"/>
          <p:cNvSpPr>
            <a:spLocks noGrp="1"/>
          </p:cNvSpPr>
          <p:nvPr>
            <p:ph type="body" idx="1"/>
          </p:nvPr>
        </p:nvSpPr>
        <p:spPr>
          <a:xfrm>
            <a:off x="1104394" y="2405430"/>
            <a:ext cx="13855125" cy="5733291"/>
          </a:xfrm>
          <a:prstGeom prst="rect">
            <a:avLst/>
          </a:prstGeom>
        </p:spPr>
        <p:txBody>
          <a:bodyPr vert="horz" lIns="91440" tIns="45720" rIns="91440" bIns="45720" rtlCol="0">
            <a:normAutofit/>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en-US" dirty="0"/>
          </a:p>
        </p:txBody>
      </p:sp>
      <p:sp>
        <p:nvSpPr>
          <p:cNvPr id="4" name="Date Placeholder 3"/>
          <p:cNvSpPr>
            <a:spLocks noGrp="1"/>
          </p:cNvSpPr>
          <p:nvPr>
            <p:ph type="dt" sz="half" idx="2"/>
          </p:nvPr>
        </p:nvSpPr>
        <p:spPr>
          <a:xfrm>
            <a:off x="1104394" y="8375080"/>
            <a:ext cx="3614380" cy="481086"/>
          </a:xfrm>
          <a:prstGeom prst="rect">
            <a:avLst/>
          </a:prstGeom>
        </p:spPr>
        <p:txBody>
          <a:bodyPr vert="horz" lIns="91440" tIns="45720" rIns="91440" bIns="45720" rtlCol="0" anchor="ctr"/>
          <a:lstStyle>
            <a:lvl1pPr algn="l">
              <a:defRPr sz="1581">
                <a:solidFill>
                  <a:schemeClr val="tx1">
                    <a:tint val="82000"/>
                  </a:schemeClr>
                </a:solidFill>
              </a:defRPr>
            </a:lvl1pPr>
          </a:lstStyle>
          <a:p>
            <a:fld id="{E94F1A2A-E7B6-43E2-A5B2-E1A35272DBB7}" type="datetimeFigureOut">
              <a:rPr lang="tr-TR" smtClean="0"/>
              <a:t>28.04.2026</a:t>
            </a:fld>
            <a:endParaRPr lang="tr-TR"/>
          </a:p>
        </p:txBody>
      </p:sp>
      <p:sp>
        <p:nvSpPr>
          <p:cNvPr id="5" name="Footer Placeholder 4"/>
          <p:cNvSpPr>
            <a:spLocks noGrp="1"/>
          </p:cNvSpPr>
          <p:nvPr>
            <p:ph type="ftr" sz="quarter" idx="3"/>
          </p:nvPr>
        </p:nvSpPr>
        <p:spPr>
          <a:xfrm>
            <a:off x="5321171" y="8375080"/>
            <a:ext cx="5421571" cy="481086"/>
          </a:xfrm>
          <a:prstGeom prst="rect">
            <a:avLst/>
          </a:prstGeom>
        </p:spPr>
        <p:txBody>
          <a:bodyPr vert="horz" lIns="91440" tIns="45720" rIns="91440" bIns="45720" rtlCol="0" anchor="ctr"/>
          <a:lstStyle>
            <a:lvl1pPr algn="ctr">
              <a:defRPr sz="1581">
                <a:solidFill>
                  <a:schemeClr val="tx1">
                    <a:tint val="82000"/>
                  </a:schemeClr>
                </a:solidFill>
              </a:defRPr>
            </a:lvl1pPr>
          </a:lstStyle>
          <a:p>
            <a:endParaRPr lang="tr-TR"/>
          </a:p>
        </p:txBody>
      </p:sp>
      <p:sp>
        <p:nvSpPr>
          <p:cNvPr id="6" name="Slide Number Placeholder 5"/>
          <p:cNvSpPr>
            <a:spLocks noGrp="1"/>
          </p:cNvSpPr>
          <p:nvPr>
            <p:ph type="sldNum" sz="quarter" idx="4"/>
          </p:nvPr>
        </p:nvSpPr>
        <p:spPr>
          <a:xfrm>
            <a:off x="11345139" y="8375080"/>
            <a:ext cx="3614380" cy="481086"/>
          </a:xfrm>
          <a:prstGeom prst="rect">
            <a:avLst/>
          </a:prstGeom>
        </p:spPr>
        <p:txBody>
          <a:bodyPr vert="horz" lIns="91440" tIns="45720" rIns="91440" bIns="45720" rtlCol="0" anchor="ctr"/>
          <a:lstStyle>
            <a:lvl1pPr algn="r">
              <a:defRPr sz="1581">
                <a:solidFill>
                  <a:schemeClr val="tx1">
                    <a:tint val="82000"/>
                  </a:schemeClr>
                </a:solidFill>
              </a:defRPr>
            </a:lvl1pPr>
          </a:lstStyle>
          <a:p>
            <a:fld id="{9DAA68D9-B435-4191-9C49-5962FC7EA053}" type="slidenum">
              <a:rPr lang="tr-TR" smtClean="0"/>
              <a:t>‹#›</a:t>
            </a:fld>
            <a:endParaRPr lang="tr-TR"/>
          </a:p>
        </p:txBody>
      </p:sp>
    </p:spTree>
    <p:extLst>
      <p:ext uri="{BB962C8B-B14F-4D97-AF65-F5344CB8AC3E}">
        <p14:creationId xmlns:p14="http://schemas.microsoft.com/office/powerpoint/2010/main" val="1083237231"/>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Lst>
  <p:txStyles>
    <p:titleStyle>
      <a:lvl1pPr algn="l" defTabSz="1204813" rtl="0" eaLnBrk="1" latinLnBrk="0" hangingPunct="1">
        <a:lnSpc>
          <a:spcPct val="90000"/>
        </a:lnSpc>
        <a:spcBef>
          <a:spcPct val="0"/>
        </a:spcBef>
        <a:buNone/>
        <a:defRPr sz="5797" kern="1200">
          <a:solidFill>
            <a:schemeClr val="tx1"/>
          </a:solidFill>
          <a:latin typeface="+mj-lt"/>
          <a:ea typeface="+mj-ea"/>
          <a:cs typeface="+mj-cs"/>
        </a:defRPr>
      </a:lvl1pPr>
    </p:titleStyle>
    <p:bodyStyle>
      <a:lvl1pPr marL="301203" indent="-301203" algn="l" defTabSz="1204813" rtl="0" eaLnBrk="1" latinLnBrk="0" hangingPunct="1">
        <a:lnSpc>
          <a:spcPct val="90000"/>
        </a:lnSpc>
        <a:spcBef>
          <a:spcPts val="1318"/>
        </a:spcBef>
        <a:buFont typeface="Arial" panose="020B0604020202020204" pitchFamily="34" charset="0"/>
        <a:buChar char="•"/>
        <a:defRPr sz="3689" kern="1200">
          <a:solidFill>
            <a:schemeClr val="tx1"/>
          </a:solidFill>
          <a:latin typeface="+mn-lt"/>
          <a:ea typeface="+mn-ea"/>
          <a:cs typeface="+mn-cs"/>
        </a:defRPr>
      </a:lvl1pPr>
      <a:lvl2pPr marL="903610" indent="-301203" algn="l" defTabSz="1204813" rtl="0" eaLnBrk="1" latinLnBrk="0" hangingPunct="1">
        <a:lnSpc>
          <a:spcPct val="90000"/>
        </a:lnSpc>
        <a:spcBef>
          <a:spcPts val="659"/>
        </a:spcBef>
        <a:buFont typeface="Arial" panose="020B0604020202020204" pitchFamily="34" charset="0"/>
        <a:buChar char="•"/>
        <a:defRPr sz="3162" kern="1200">
          <a:solidFill>
            <a:schemeClr val="tx1"/>
          </a:solidFill>
          <a:latin typeface="+mn-lt"/>
          <a:ea typeface="+mn-ea"/>
          <a:cs typeface="+mn-cs"/>
        </a:defRPr>
      </a:lvl2pPr>
      <a:lvl3pPr marL="1506017" indent="-301203" algn="l" defTabSz="1204813" rtl="0" eaLnBrk="1" latinLnBrk="0" hangingPunct="1">
        <a:lnSpc>
          <a:spcPct val="90000"/>
        </a:lnSpc>
        <a:spcBef>
          <a:spcPts val="659"/>
        </a:spcBef>
        <a:buFont typeface="Arial" panose="020B0604020202020204" pitchFamily="34" charset="0"/>
        <a:buChar char="•"/>
        <a:defRPr sz="2635" kern="1200">
          <a:solidFill>
            <a:schemeClr val="tx1"/>
          </a:solidFill>
          <a:latin typeface="+mn-lt"/>
          <a:ea typeface="+mn-ea"/>
          <a:cs typeface="+mn-cs"/>
        </a:defRPr>
      </a:lvl3pPr>
      <a:lvl4pPr marL="2108424" indent="-301203" algn="l" defTabSz="1204813" rtl="0" eaLnBrk="1" latinLnBrk="0" hangingPunct="1">
        <a:lnSpc>
          <a:spcPct val="90000"/>
        </a:lnSpc>
        <a:spcBef>
          <a:spcPts val="659"/>
        </a:spcBef>
        <a:buFont typeface="Arial" panose="020B0604020202020204" pitchFamily="34" charset="0"/>
        <a:buChar char="•"/>
        <a:defRPr sz="2372" kern="1200">
          <a:solidFill>
            <a:schemeClr val="tx1"/>
          </a:solidFill>
          <a:latin typeface="+mn-lt"/>
          <a:ea typeface="+mn-ea"/>
          <a:cs typeface="+mn-cs"/>
        </a:defRPr>
      </a:lvl4pPr>
      <a:lvl5pPr marL="2710830" indent="-301203" algn="l" defTabSz="1204813" rtl="0" eaLnBrk="1" latinLnBrk="0" hangingPunct="1">
        <a:lnSpc>
          <a:spcPct val="90000"/>
        </a:lnSpc>
        <a:spcBef>
          <a:spcPts val="659"/>
        </a:spcBef>
        <a:buFont typeface="Arial" panose="020B0604020202020204" pitchFamily="34" charset="0"/>
        <a:buChar char="•"/>
        <a:defRPr sz="2372" kern="1200">
          <a:solidFill>
            <a:schemeClr val="tx1"/>
          </a:solidFill>
          <a:latin typeface="+mn-lt"/>
          <a:ea typeface="+mn-ea"/>
          <a:cs typeface="+mn-cs"/>
        </a:defRPr>
      </a:lvl5pPr>
      <a:lvl6pPr marL="3313237" indent="-301203" algn="l" defTabSz="1204813" rtl="0" eaLnBrk="1" latinLnBrk="0" hangingPunct="1">
        <a:lnSpc>
          <a:spcPct val="90000"/>
        </a:lnSpc>
        <a:spcBef>
          <a:spcPts val="659"/>
        </a:spcBef>
        <a:buFont typeface="Arial" panose="020B0604020202020204" pitchFamily="34" charset="0"/>
        <a:buChar char="•"/>
        <a:defRPr sz="2372" kern="1200">
          <a:solidFill>
            <a:schemeClr val="tx1"/>
          </a:solidFill>
          <a:latin typeface="+mn-lt"/>
          <a:ea typeface="+mn-ea"/>
          <a:cs typeface="+mn-cs"/>
        </a:defRPr>
      </a:lvl6pPr>
      <a:lvl7pPr marL="3915644" indent="-301203" algn="l" defTabSz="1204813" rtl="0" eaLnBrk="1" latinLnBrk="0" hangingPunct="1">
        <a:lnSpc>
          <a:spcPct val="90000"/>
        </a:lnSpc>
        <a:spcBef>
          <a:spcPts val="659"/>
        </a:spcBef>
        <a:buFont typeface="Arial" panose="020B0604020202020204" pitchFamily="34" charset="0"/>
        <a:buChar char="•"/>
        <a:defRPr sz="2372" kern="1200">
          <a:solidFill>
            <a:schemeClr val="tx1"/>
          </a:solidFill>
          <a:latin typeface="+mn-lt"/>
          <a:ea typeface="+mn-ea"/>
          <a:cs typeface="+mn-cs"/>
        </a:defRPr>
      </a:lvl7pPr>
      <a:lvl8pPr marL="4518050" indent="-301203" algn="l" defTabSz="1204813" rtl="0" eaLnBrk="1" latinLnBrk="0" hangingPunct="1">
        <a:lnSpc>
          <a:spcPct val="90000"/>
        </a:lnSpc>
        <a:spcBef>
          <a:spcPts val="659"/>
        </a:spcBef>
        <a:buFont typeface="Arial" panose="020B0604020202020204" pitchFamily="34" charset="0"/>
        <a:buChar char="•"/>
        <a:defRPr sz="2372" kern="1200">
          <a:solidFill>
            <a:schemeClr val="tx1"/>
          </a:solidFill>
          <a:latin typeface="+mn-lt"/>
          <a:ea typeface="+mn-ea"/>
          <a:cs typeface="+mn-cs"/>
        </a:defRPr>
      </a:lvl8pPr>
      <a:lvl9pPr marL="5120457" indent="-301203" algn="l" defTabSz="1204813" rtl="0" eaLnBrk="1" latinLnBrk="0" hangingPunct="1">
        <a:lnSpc>
          <a:spcPct val="90000"/>
        </a:lnSpc>
        <a:spcBef>
          <a:spcPts val="659"/>
        </a:spcBef>
        <a:buFont typeface="Arial" panose="020B0604020202020204" pitchFamily="34" charset="0"/>
        <a:buChar char="•"/>
        <a:defRPr sz="2372" kern="1200">
          <a:solidFill>
            <a:schemeClr val="tx1"/>
          </a:solidFill>
          <a:latin typeface="+mn-lt"/>
          <a:ea typeface="+mn-ea"/>
          <a:cs typeface="+mn-cs"/>
        </a:defRPr>
      </a:lvl9pPr>
    </p:bodyStyle>
    <p:otherStyle>
      <a:defPPr>
        <a:defRPr lang="en-US"/>
      </a:defPPr>
      <a:lvl1pPr marL="0" algn="l" defTabSz="1204813" rtl="0" eaLnBrk="1" latinLnBrk="0" hangingPunct="1">
        <a:defRPr sz="2372" kern="1200">
          <a:solidFill>
            <a:schemeClr val="tx1"/>
          </a:solidFill>
          <a:latin typeface="+mn-lt"/>
          <a:ea typeface="+mn-ea"/>
          <a:cs typeface="+mn-cs"/>
        </a:defRPr>
      </a:lvl1pPr>
      <a:lvl2pPr marL="602407" algn="l" defTabSz="1204813" rtl="0" eaLnBrk="1" latinLnBrk="0" hangingPunct="1">
        <a:defRPr sz="2372" kern="1200">
          <a:solidFill>
            <a:schemeClr val="tx1"/>
          </a:solidFill>
          <a:latin typeface="+mn-lt"/>
          <a:ea typeface="+mn-ea"/>
          <a:cs typeface="+mn-cs"/>
        </a:defRPr>
      </a:lvl2pPr>
      <a:lvl3pPr marL="1204813" algn="l" defTabSz="1204813" rtl="0" eaLnBrk="1" latinLnBrk="0" hangingPunct="1">
        <a:defRPr sz="2372" kern="1200">
          <a:solidFill>
            <a:schemeClr val="tx1"/>
          </a:solidFill>
          <a:latin typeface="+mn-lt"/>
          <a:ea typeface="+mn-ea"/>
          <a:cs typeface="+mn-cs"/>
        </a:defRPr>
      </a:lvl3pPr>
      <a:lvl4pPr marL="1807220" algn="l" defTabSz="1204813" rtl="0" eaLnBrk="1" latinLnBrk="0" hangingPunct="1">
        <a:defRPr sz="2372" kern="1200">
          <a:solidFill>
            <a:schemeClr val="tx1"/>
          </a:solidFill>
          <a:latin typeface="+mn-lt"/>
          <a:ea typeface="+mn-ea"/>
          <a:cs typeface="+mn-cs"/>
        </a:defRPr>
      </a:lvl4pPr>
      <a:lvl5pPr marL="2409627" algn="l" defTabSz="1204813" rtl="0" eaLnBrk="1" latinLnBrk="0" hangingPunct="1">
        <a:defRPr sz="2372" kern="1200">
          <a:solidFill>
            <a:schemeClr val="tx1"/>
          </a:solidFill>
          <a:latin typeface="+mn-lt"/>
          <a:ea typeface="+mn-ea"/>
          <a:cs typeface="+mn-cs"/>
        </a:defRPr>
      </a:lvl5pPr>
      <a:lvl6pPr marL="3012034" algn="l" defTabSz="1204813" rtl="0" eaLnBrk="1" latinLnBrk="0" hangingPunct="1">
        <a:defRPr sz="2372" kern="1200">
          <a:solidFill>
            <a:schemeClr val="tx1"/>
          </a:solidFill>
          <a:latin typeface="+mn-lt"/>
          <a:ea typeface="+mn-ea"/>
          <a:cs typeface="+mn-cs"/>
        </a:defRPr>
      </a:lvl6pPr>
      <a:lvl7pPr marL="3614440" algn="l" defTabSz="1204813" rtl="0" eaLnBrk="1" latinLnBrk="0" hangingPunct="1">
        <a:defRPr sz="2372" kern="1200">
          <a:solidFill>
            <a:schemeClr val="tx1"/>
          </a:solidFill>
          <a:latin typeface="+mn-lt"/>
          <a:ea typeface="+mn-ea"/>
          <a:cs typeface="+mn-cs"/>
        </a:defRPr>
      </a:lvl7pPr>
      <a:lvl8pPr marL="4216847" algn="l" defTabSz="1204813" rtl="0" eaLnBrk="1" latinLnBrk="0" hangingPunct="1">
        <a:defRPr sz="2372" kern="1200">
          <a:solidFill>
            <a:schemeClr val="tx1"/>
          </a:solidFill>
          <a:latin typeface="+mn-lt"/>
          <a:ea typeface="+mn-ea"/>
          <a:cs typeface="+mn-cs"/>
        </a:defRPr>
      </a:lvl8pPr>
      <a:lvl9pPr marL="4819254" algn="l" defTabSz="1204813" rtl="0" eaLnBrk="1" latinLnBrk="0" hangingPunct="1">
        <a:defRPr sz="237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jpeg"/><Relationship Id="rId7"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10" Type="http://schemas.openxmlformats.org/officeDocument/2006/relationships/image" Target="../media/image15.png"/><Relationship Id="rId4" Type="http://schemas.openxmlformats.org/officeDocument/2006/relationships/image" Target="../media/image19.jpeg"/><Relationship Id="rId9" Type="http://schemas.openxmlformats.org/officeDocument/2006/relationships/image" Target="../media/image24.png"/></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27.jpeg"/></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jpeg"/><Relationship Id="rId3" Type="http://schemas.openxmlformats.org/officeDocument/2006/relationships/image" Target="../media/image31.jpeg"/><Relationship Id="rId7" Type="http://schemas.openxmlformats.org/officeDocument/2006/relationships/image" Target="../media/image35.jpeg"/><Relationship Id="rId12" Type="http://schemas.openxmlformats.org/officeDocument/2006/relationships/image" Target="../media/image40.jpeg"/><Relationship Id="rId2" Type="http://schemas.openxmlformats.org/officeDocument/2006/relationships/image" Target="../media/image30.jpeg"/><Relationship Id="rId1" Type="http://schemas.openxmlformats.org/officeDocument/2006/relationships/slideLayout" Target="../slideLayouts/slideLayout2.xml"/><Relationship Id="rId6" Type="http://schemas.openxmlformats.org/officeDocument/2006/relationships/image" Target="../media/image34.png"/><Relationship Id="rId11" Type="http://schemas.openxmlformats.org/officeDocument/2006/relationships/image" Target="../media/image39.jpeg"/><Relationship Id="rId5" Type="http://schemas.openxmlformats.org/officeDocument/2006/relationships/image" Target="../media/image33.jpeg"/><Relationship Id="rId10" Type="http://schemas.openxmlformats.org/officeDocument/2006/relationships/image" Target="../media/image38.jpeg"/><Relationship Id="rId4" Type="http://schemas.openxmlformats.org/officeDocument/2006/relationships/image" Target="../media/image32.png"/><Relationship Id="rId9" Type="http://schemas.openxmlformats.org/officeDocument/2006/relationships/image" Target="../media/image37.jpeg"/><Relationship Id="rId1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53.png"/><Relationship Id="rId4" Type="http://schemas.openxmlformats.org/officeDocument/2006/relationships/image" Target="../media/image52.png"/></Relationships>
</file>

<file path=ppt/slides/_rels/slide1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8" Type="http://schemas.openxmlformats.org/officeDocument/2006/relationships/image" Target="../media/image60.jpeg"/><Relationship Id="rId13" Type="http://schemas.openxmlformats.org/officeDocument/2006/relationships/image" Target="../media/image65.jpeg"/><Relationship Id="rId3" Type="http://schemas.openxmlformats.org/officeDocument/2006/relationships/image" Target="../media/image37.jpeg"/><Relationship Id="rId7" Type="http://schemas.openxmlformats.org/officeDocument/2006/relationships/image" Target="../media/image59.png"/><Relationship Id="rId12" Type="http://schemas.openxmlformats.org/officeDocument/2006/relationships/image" Target="../media/image64.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8.png"/><Relationship Id="rId11" Type="http://schemas.openxmlformats.org/officeDocument/2006/relationships/image" Target="../media/image63.png"/><Relationship Id="rId5" Type="http://schemas.openxmlformats.org/officeDocument/2006/relationships/image" Target="../media/image57.png"/><Relationship Id="rId15" Type="http://schemas.openxmlformats.org/officeDocument/2006/relationships/image" Target="../media/image15.png"/><Relationship Id="rId10" Type="http://schemas.openxmlformats.org/officeDocument/2006/relationships/image" Target="../media/image62.jpeg"/><Relationship Id="rId4" Type="http://schemas.openxmlformats.org/officeDocument/2006/relationships/image" Target="../media/image56.jpeg"/><Relationship Id="rId9" Type="http://schemas.openxmlformats.org/officeDocument/2006/relationships/image" Target="../media/image61.jpeg"/><Relationship Id="rId14" Type="http://schemas.openxmlformats.org/officeDocument/2006/relationships/image" Target="../media/image66.jpeg"/></Relationships>
</file>

<file path=ppt/slides/_rels/slide1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72.png"/><Relationship Id="rId5" Type="http://schemas.openxmlformats.org/officeDocument/2006/relationships/image" Target="../media/image71.png"/><Relationship Id="rId10" Type="http://schemas.openxmlformats.org/officeDocument/2006/relationships/image" Target="../media/image15.png"/><Relationship Id="rId4" Type="http://schemas.openxmlformats.org/officeDocument/2006/relationships/image" Target="../media/image70.png"/><Relationship Id="rId9" Type="http://schemas.openxmlformats.org/officeDocument/2006/relationships/image" Target="../media/image75.png"/></Relationships>
</file>

<file path=ppt/slides/_rels/slide1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78.png"/></Relationships>
</file>

<file path=ppt/slides/_rels/slide1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1.png"/><Relationship Id="rId4" Type="http://schemas.openxmlformats.org/officeDocument/2006/relationships/image" Target="../media/image80.png"/></Relationships>
</file>

<file path=ppt/slides/_rels/slide18.xml.rels><?xml version="1.0" encoding="UTF-8" standalone="yes"?>
<Relationships xmlns="http://schemas.openxmlformats.org/package/2006/relationships"><Relationship Id="rId8" Type="http://schemas.openxmlformats.org/officeDocument/2006/relationships/image" Target="../media/image86.jpeg"/><Relationship Id="rId13" Type="http://schemas.openxmlformats.org/officeDocument/2006/relationships/image" Target="../media/image91.png"/><Relationship Id="rId3" Type="http://schemas.openxmlformats.org/officeDocument/2006/relationships/image" Target="../media/image62.jpeg"/><Relationship Id="rId7" Type="http://schemas.openxmlformats.org/officeDocument/2006/relationships/image" Target="../media/image85.png"/><Relationship Id="rId12" Type="http://schemas.openxmlformats.org/officeDocument/2006/relationships/image" Target="../media/image90.png"/><Relationship Id="rId2" Type="http://schemas.openxmlformats.org/officeDocument/2006/relationships/notesSlide" Target="../notesSlides/notesSlide8.xml"/><Relationship Id="rId16"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84.png"/><Relationship Id="rId11" Type="http://schemas.openxmlformats.org/officeDocument/2006/relationships/image" Target="../media/image89.png"/><Relationship Id="rId5" Type="http://schemas.openxmlformats.org/officeDocument/2006/relationships/image" Target="../media/image83.png"/><Relationship Id="rId15" Type="http://schemas.openxmlformats.org/officeDocument/2006/relationships/image" Target="../media/image93.png"/><Relationship Id="rId10" Type="http://schemas.openxmlformats.org/officeDocument/2006/relationships/image" Target="../media/image88.png"/><Relationship Id="rId4" Type="http://schemas.openxmlformats.org/officeDocument/2006/relationships/image" Target="../media/image82.jpeg"/><Relationship Id="rId9" Type="http://schemas.openxmlformats.org/officeDocument/2006/relationships/image" Target="../media/image87.png"/><Relationship Id="rId14" Type="http://schemas.openxmlformats.org/officeDocument/2006/relationships/image" Target="../media/image92.png"/></Relationships>
</file>

<file path=ppt/slides/_rels/slide19.xml.rels><?xml version="1.0" encoding="UTF-8" standalone="yes"?>
<Relationships xmlns="http://schemas.openxmlformats.org/package/2006/relationships"><Relationship Id="rId8" Type="http://schemas.openxmlformats.org/officeDocument/2006/relationships/image" Target="../media/image99.png"/><Relationship Id="rId13" Type="http://schemas.openxmlformats.org/officeDocument/2006/relationships/image" Target="../media/image104.png"/><Relationship Id="rId18" Type="http://schemas.openxmlformats.org/officeDocument/2006/relationships/image" Target="../media/image109.png"/><Relationship Id="rId3" Type="http://schemas.openxmlformats.org/officeDocument/2006/relationships/image" Target="../media/image94.png"/><Relationship Id="rId21" Type="http://schemas.openxmlformats.org/officeDocument/2006/relationships/image" Target="../media/image15.png"/><Relationship Id="rId7" Type="http://schemas.openxmlformats.org/officeDocument/2006/relationships/image" Target="../media/image98.png"/><Relationship Id="rId12" Type="http://schemas.openxmlformats.org/officeDocument/2006/relationships/image" Target="../media/image103.png"/><Relationship Id="rId17" Type="http://schemas.openxmlformats.org/officeDocument/2006/relationships/image" Target="../media/image108.png"/><Relationship Id="rId2" Type="http://schemas.openxmlformats.org/officeDocument/2006/relationships/notesSlide" Target="../notesSlides/notesSlide9.xml"/><Relationship Id="rId16" Type="http://schemas.openxmlformats.org/officeDocument/2006/relationships/image" Target="../media/image107.jpg"/><Relationship Id="rId20" Type="http://schemas.openxmlformats.org/officeDocument/2006/relationships/image" Target="../media/image111.png"/><Relationship Id="rId1" Type="http://schemas.openxmlformats.org/officeDocument/2006/relationships/slideLayout" Target="../slideLayouts/slideLayout2.xml"/><Relationship Id="rId6" Type="http://schemas.openxmlformats.org/officeDocument/2006/relationships/image" Target="../media/image97.png"/><Relationship Id="rId11" Type="http://schemas.openxmlformats.org/officeDocument/2006/relationships/image" Target="../media/image102.png"/><Relationship Id="rId5" Type="http://schemas.openxmlformats.org/officeDocument/2006/relationships/image" Target="../media/image96.png"/><Relationship Id="rId15" Type="http://schemas.openxmlformats.org/officeDocument/2006/relationships/image" Target="../media/image106.jpg"/><Relationship Id="rId10" Type="http://schemas.openxmlformats.org/officeDocument/2006/relationships/image" Target="../media/image101.png"/><Relationship Id="rId19" Type="http://schemas.openxmlformats.org/officeDocument/2006/relationships/image" Target="../media/image110.png"/><Relationship Id="rId4" Type="http://schemas.openxmlformats.org/officeDocument/2006/relationships/image" Target="../media/image95.png"/><Relationship Id="rId9" Type="http://schemas.openxmlformats.org/officeDocument/2006/relationships/image" Target="../media/image100.png"/><Relationship Id="rId14" Type="http://schemas.openxmlformats.org/officeDocument/2006/relationships/image" Target="../media/image105.jpg"/></Relationships>
</file>

<file path=ppt/slides/_rels/slide20.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12.jpe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14.png"/></Relationships>
</file>

<file path=ppt/slides/_rels/slide21.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jp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image" Target="../media/image118.png"/><Relationship Id="rId7" Type="http://schemas.openxmlformats.org/officeDocument/2006/relationships/image" Target="../media/image15.png"/><Relationship Id="rId2" Type="http://schemas.openxmlformats.org/officeDocument/2006/relationships/image" Target="../media/image117.png"/><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120.png"/><Relationship Id="rId4" Type="http://schemas.openxmlformats.org/officeDocument/2006/relationships/image" Target="../media/image119.png"/></Relationships>
</file>

<file path=ppt/slides/_rels/slide23.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image" Target="../media/image125.png"/><Relationship Id="rId7" Type="http://schemas.openxmlformats.org/officeDocument/2006/relationships/image" Target="../media/image15.png"/><Relationship Id="rId2" Type="http://schemas.openxmlformats.org/officeDocument/2006/relationships/image" Target="../media/image124.png"/><Relationship Id="rId1" Type="http://schemas.openxmlformats.org/officeDocument/2006/relationships/slideLayout" Target="../slideLayouts/slideLayout2.xml"/><Relationship Id="rId6" Type="http://schemas.openxmlformats.org/officeDocument/2006/relationships/image" Target="../media/image128.png"/><Relationship Id="rId5" Type="http://schemas.openxmlformats.org/officeDocument/2006/relationships/image" Target="../media/image127.png"/><Relationship Id="rId4" Type="http://schemas.openxmlformats.org/officeDocument/2006/relationships/image" Target="../media/image126.png"/></Relationships>
</file>

<file path=ppt/slides/_rels/slide25.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29.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8" Type="http://schemas.openxmlformats.org/officeDocument/2006/relationships/image" Target="../media/image135.png"/><Relationship Id="rId3" Type="http://schemas.openxmlformats.org/officeDocument/2006/relationships/image" Target="../media/image131.png"/><Relationship Id="rId7" Type="http://schemas.openxmlformats.org/officeDocument/2006/relationships/image" Target="../media/image134.png"/><Relationship Id="rId2" Type="http://schemas.openxmlformats.org/officeDocument/2006/relationships/image" Target="../media/image130.png"/><Relationship Id="rId1" Type="http://schemas.openxmlformats.org/officeDocument/2006/relationships/slideLayout" Target="../slideLayouts/slideLayout2.xml"/><Relationship Id="rId6" Type="http://schemas.openxmlformats.org/officeDocument/2006/relationships/image" Target="../media/image133.png"/><Relationship Id="rId5" Type="http://schemas.openxmlformats.org/officeDocument/2006/relationships/image" Target="../media/image15.png"/><Relationship Id="rId4" Type="http://schemas.openxmlformats.org/officeDocument/2006/relationships/image" Target="../media/image132.png"/></Relationships>
</file>

<file path=ppt/slides/_rels/slide27.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6.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38.png"/><Relationship Id="rId7" Type="http://schemas.openxmlformats.org/officeDocument/2006/relationships/image" Target="../media/image142.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41.png"/><Relationship Id="rId5" Type="http://schemas.openxmlformats.org/officeDocument/2006/relationships/image" Target="../media/image140.png"/><Relationship Id="rId4" Type="http://schemas.openxmlformats.org/officeDocument/2006/relationships/image" Target="../media/image139.png"/></Relationships>
</file>

<file path=ppt/slides/_rels/slide29.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image" Target="../media/image14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image" Target="../media/image145.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8.png"/><Relationship Id="rId4" Type="http://schemas.openxmlformats.org/officeDocument/2006/relationships/image" Target="../media/image147.png"/></Relationships>
</file>

<file path=ppt/slides/_rels/slide3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50.png"/><Relationship Id="rId7" Type="http://schemas.openxmlformats.org/officeDocument/2006/relationships/image" Target="../media/image154.png"/><Relationship Id="rId2" Type="http://schemas.openxmlformats.org/officeDocument/2006/relationships/image" Target="../media/image149.png"/><Relationship Id="rId1" Type="http://schemas.openxmlformats.org/officeDocument/2006/relationships/slideLayout" Target="../slideLayouts/slideLayout2.xml"/><Relationship Id="rId6" Type="http://schemas.openxmlformats.org/officeDocument/2006/relationships/image" Target="../media/image153.png"/><Relationship Id="rId5" Type="http://schemas.openxmlformats.org/officeDocument/2006/relationships/image" Target="../media/image152.png"/><Relationship Id="rId4" Type="http://schemas.openxmlformats.org/officeDocument/2006/relationships/image" Target="../media/image151.png"/></Relationships>
</file>

<file path=ppt/slides/_rels/slide32.xml.rels><?xml version="1.0" encoding="UTF-8" standalone="yes"?>
<Relationships xmlns="http://schemas.openxmlformats.org/package/2006/relationships"><Relationship Id="rId8" Type="http://schemas.openxmlformats.org/officeDocument/2006/relationships/image" Target="../media/image161.png"/><Relationship Id="rId3" Type="http://schemas.openxmlformats.org/officeDocument/2006/relationships/image" Target="../media/image156.png"/><Relationship Id="rId7" Type="http://schemas.openxmlformats.org/officeDocument/2006/relationships/image" Target="../media/image160.png"/><Relationship Id="rId2" Type="http://schemas.openxmlformats.org/officeDocument/2006/relationships/image" Target="../media/image155.png"/><Relationship Id="rId1" Type="http://schemas.openxmlformats.org/officeDocument/2006/relationships/slideLayout" Target="../slideLayouts/slideLayout2.xml"/><Relationship Id="rId6" Type="http://schemas.openxmlformats.org/officeDocument/2006/relationships/image" Target="../media/image159.png"/><Relationship Id="rId11" Type="http://schemas.openxmlformats.org/officeDocument/2006/relationships/image" Target="../media/image15.png"/><Relationship Id="rId5" Type="http://schemas.openxmlformats.org/officeDocument/2006/relationships/image" Target="../media/image158.png"/><Relationship Id="rId10" Type="http://schemas.openxmlformats.org/officeDocument/2006/relationships/image" Target="../media/image163.png"/><Relationship Id="rId4" Type="http://schemas.openxmlformats.org/officeDocument/2006/relationships/image" Target="../media/image157.png"/><Relationship Id="rId9" Type="http://schemas.openxmlformats.org/officeDocument/2006/relationships/image" Target="../media/image162.png"/></Relationships>
</file>

<file path=ppt/slides/_rels/slide33.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164.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6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Resim 16">
            <a:extLst>
              <a:ext uri="{FF2B5EF4-FFF2-40B4-BE49-F238E27FC236}">
                <a16:creationId xmlns:a16="http://schemas.microsoft.com/office/drawing/2014/main" id="{ECABF30E-8B13-3DFE-1110-E236FDEBF457}"/>
              </a:ext>
            </a:extLst>
          </p:cNvPr>
          <p:cNvPicPr>
            <a:picLocks noChangeAspect="1"/>
          </p:cNvPicPr>
          <p:nvPr/>
        </p:nvPicPr>
        <p:blipFill>
          <a:blip r:embed="rId2"/>
          <a:stretch>
            <a:fillRect/>
          </a:stretch>
        </p:blipFill>
        <p:spPr>
          <a:xfrm>
            <a:off x="0" y="0"/>
            <a:ext cx="16063913" cy="1701882"/>
          </a:xfrm>
          <a:prstGeom prst="rect">
            <a:avLst/>
          </a:prstGeom>
        </p:spPr>
      </p:pic>
      <p:pic>
        <p:nvPicPr>
          <p:cNvPr id="19" name="Resim 18">
            <a:extLst>
              <a:ext uri="{FF2B5EF4-FFF2-40B4-BE49-F238E27FC236}">
                <a16:creationId xmlns:a16="http://schemas.microsoft.com/office/drawing/2014/main" id="{70A936A2-7694-614D-41DB-7190EF5030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600200"/>
            <a:ext cx="16063913" cy="6145306"/>
          </a:xfrm>
          <a:prstGeom prst="rect">
            <a:avLst/>
          </a:prstGeom>
        </p:spPr>
      </p:pic>
      <p:pic>
        <p:nvPicPr>
          <p:cNvPr id="23" name="Resim 22">
            <a:extLst>
              <a:ext uri="{FF2B5EF4-FFF2-40B4-BE49-F238E27FC236}">
                <a16:creationId xmlns:a16="http://schemas.microsoft.com/office/drawing/2014/main" id="{74D62979-575F-A342-B66F-97DB0962EF65}"/>
              </a:ext>
            </a:extLst>
          </p:cNvPr>
          <p:cNvPicPr>
            <a:picLocks noChangeAspect="1"/>
          </p:cNvPicPr>
          <p:nvPr/>
        </p:nvPicPr>
        <p:blipFill>
          <a:blip r:embed="rId4"/>
          <a:stretch>
            <a:fillRect/>
          </a:stretch>
        </p:blipFill>
        <p:spPr>
          <a:xfrm>
            <a:off x="0" y="7607101"/>
            <a:ext cx="16063912" cy="1428949"/>
          </a:xfrm>
          <a:prstGeom prst="rect">
            <a:avLst/>
          </a:prstGeom>
        </p:spPr>
      </p:pic>
      <p:cxnSp>
        <p:nvCxnSpPr>
          <p:cNvPr id="13" name="Düz Bağlayıcı 12">
            <a:extLst>
              <a:ext uri="{FF2B5EF4-FFF2-40B4-BE49-F238E27FC236}">
                <a16:creationId xmlns:a16="http://schemas.microsoft.com/office/drawing/2014/main" id="{4855469E-9455-CB07-8CC7-22FF9E967568}"/>
              </a:ext>
            </a:extLst>
          </p:cNvPr>
          <p:cNvCxnSpPr>
            <a:cxnSpLocks/>
          </p:cNvCxnSpPr>
          <p:nvPr/>
        </p:nvCxnSpPr>
        <p:spPr>
          <a:xfrm>
            <a:off x="8031956" y="145473"/>
            <a:ext cx="7907699"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22" name="Düz Bağlayıcı 21">
            <a:extLst>
              <a:ext uri="{FF2B5EF4-FFF2-40B4-BE49-F238E27FC236}">
                <a16:creationId xmlns:a16="http://schemas.microsoft.com/office/drawing/2014/main" id="{62318DAF-E46E-B7B1-F28F-7A63182D554C}"/>
              </a:ext>
            </a:extLst>
          </p:cNvPr>
          <p:cNvCxnSpPr>
            <a:cxnSpLocks/>
          </p:cNvCxnSpPr>
          <p:nvPr/>
        </p:nvCxnSpPr>
        <p:spPr>
          <a:xfrm>
            <a:off x="15939655" y="145473"/>
            <a:ext cx="0" cy="8624454"/>
          </a:xfrm>
          <a:prstGeom prst="line">
            <a:avLst/>
          </a:prstGeom>
        </p:spPr>
        <p:style>
          <a:lnRef idx="1">
            <a:schemeClr val="accent2"/>
          </a:lnRef>
          <a:fillRef idx="0">
            <a:schemeClr val="accent2"/>
          </a:fillRef>
          <a:effectRef idx="0">
            <a:schemeClr val="accent2"/>
          </a:effectRef>
          <a:fontRef idx="minor">
            <a:schemeClr val="tx1"/>
          </a:fontRef>
        </p:style>
      </p:cxnSp>
      <p:cxnSp>
        <p:nvCxnSpPr>
          <p:cNvPr id="28" name="Düz Bağlayıcı 27">
            <a:extLst>
              <a:ext uri="{FF2B5EF4-FFF2-40B4-BE49-F238E27FC236}">
                <a16:creationId xmlns:a16="http://schemas.microsoft.com/office/drawing/2014/main" id="{E97EE4C2-0776-4B2D-6286-62DF6F5BF416}"/>
              </a:ext>
            </a:extLst>
          </p:cNvPr>
          <p:cNvCxnSpPr>
            <a:cxnSpLocks/>
          </p:cNvCxnSpPr>
          <p:nvPr/>
        </p:nvCxnSpPr>
        <p:spPr>
          <a:xfrm>
            <a:off x="124257" y="3605645"/>
            <a:ext cx="0" cy="5278582"/>
          </a:xfrm>
          <a:prstGeom prst="line">
            <a:avLst/>
          </a:prstGeom>
        </p:spPr>
        <p:style>
          <a:lnRef idx="1">
            <a:schemeClr val="accent2"/>
          </a:lnRef>
          <a:fillRef idx="0">
            <a:schemeClr val="accent2"/>
          </a:fillRef>
          <a:effectRef idx="0">
            <a:schemeClr val="accent2"/>
          </a:effectRef>
          <a:fontRef idx="minor">
            <a:schemeClr val="tx1"/>
          </a:fontRef>
        </p:style>
      </p:cxnSp>
      <p:cxnSp>
        <p:nvCxnSpPr>
          <p:cNvPr id="33" name="Düz Bağlayıcı 32">
            <a:extLst>
              <a:ext uri="{FF2B5EF4-FFF2-40B4-BE49-F238E27FC236}">
                <a16:creationId xmlns:a16="http://schemas.microsoft.com/office/drawing/2014/main" id="{57538F48-A87E-8D5D-C1A4-04DD6A518F56}"/>
              </a:ext>
            </a:extLst>
          </p:cNvPr>
          <p:cNvCxnSpPr>
            <a:cxnSpLocks/>
          </p:cNvCxnSpPr>
          <p:nvPr/>
        </p:nvCxnSpPr>
        <p:spPr>
          <a:xfrm flipH="1">
            <a:off x="124257" y="8884227"/>
            <a:ext cx="7907698" cy="0"/>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531646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64">
            <a:extLst>
              <a:ext uri="{FF2B5EF4-FFF2-40B4-BE49-F238E27FC236}">
                <a16:creationId xmlns:a16="http://schemas.microsoft.com/office/drawing/2014/main" id="{55006F82-50D2-401C-BE85-FFEA1C196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15" y="0"/>
            <a:ext cx="16059897" cy="90360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6">
            <a:extLst>
              <a:ext uri="{FF2B5EF4-FFF2-40B4-BE49-F238E27FC236}">
                <a16:creationId xmlns:a16="http://schemas.microsoft.com/office/drawing/2014/main" id="{32034F32-09B4-47B4-B550-1F1CE3D53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059896" cy="903605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Resim 6">
            <a:extLst>
              <a:ext uri="{FF2B5EF4-FFF2-40B4-BE49-F238E27FC236}">
                <a16:creationId xmlns:a16="http://schemas.microsoft.com/office/drawing/2014/main" id="{F04BC487-334E-BF73-AFDA-5C60BD31976E}"/>
              </a:ext>
            </a:extLst>
          </p:cNvPr>
          <p:cNvPicPr>
            <a:picLocks noChangeAspect="1"/>
          </p:cNvPicPr>
          <p:nvPr/>
        </p:nvPicPr>
        <p:blipFill>
          <a:blip r:embed="rId3"/>
          <a:srcRect r="-3" b="18922"/>
          <a:stretch>
            <a:fillRect/>
          </a:stretch>
        </p:blipFill>
        <p:spPr>
          <a:xfrm>
            <a:off x="221795" y="68560"/>
            <a:ext cx="8348452" cy="4518015"/>
          </a:xfrm>
          <a:prstGeom prst="rect">
            <a:avLst/>
          </a:prstGeom>
        </p:spPr>
      </p:pic>
      <p:grpSp>
        <p:nvGrpSpPr>
          <p:cNvPr id="69" name="Group 68">
            <a:extLst>
              <a:ext uri="{FF2B5EF4-FFF2-40B4-BE49-F238E27FC236}">
                <a16:creationId xmlns:a16="http://schemas.microsoft.com/office/drawing/2014/main" id="{71985378-15C9-4275-995A-1287406827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893249" y="295603"/>
            <a:ext cx="304800" cy="566253"/>
            <a:chOff x="215328" y="-46937"/>
            <a:chExt cx="304800" cy="2773841"/>
          </a:xfrm>
        </p:grpSpPr>
        <p:cxnSp>
          <p:nvCxnSpPr>
            <p:cNvPr id="70" name="Straight Connector 69">
              <a:extLst>
                <a:ext uri="{FF2B5EF4-FFF2-40B4-BE49-F238E27FC236}">
                  <a16:creationId xmlns:a16="http://schemas.microsoft.com/office/drawing/2014/main" id="{0671D819-31A9-420F-9E06-8B47004CA6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86C9C23-D4B3-4F4D-B9DB-11C633DCCF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54BF7CB-A40A-439F-AB34-76CAABD80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70E48DA-C289-4533-9F4E-F6039DE3A3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75" name="Group 74">
            <a:extLst>
              <a:ext uri="{FF2B5EF4-FFF2-40B4-BE49-F238E27FC236}">
                <a16:creationId xmlns:a16="http://schemas.microsoft.com/office/drawing/2014/main" id="{B67318B0-1B4A-42CA-BF7F-579FBD1389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734558"/>
            <a:ext cx="15875144" cy="5393309"/>
            <a:chOff x="1" y="2075420"/>
            <a:chExt cx="12048729" cy="4093306"/>
          </a:xfrm>
        </p:grpSpPr>
        <p:sp>
          <p:nvSpPr>
            <p:cNvPr id="76" name="Oval 75">
              <a:extLst>
                <a:ext uri="{FF2B5EF4-FFF2-40B4-BE49-F238E27FC236}">
                  <a16:creationId xmlns:a16="http://schemas.microsoft.com/office/drawing/2014/main" id="{4FC7F46F-3F47-4BA8-B724-0667254DA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BD853863-6E37-40EA-B61D-5A74BCCED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DAC35C66-8909-4C8D-BEF1-9B7BB7EB14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6D5F1F7F-FA19-4AB1-8694-7F99661AAC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Oval 79">
              <a:extLst>
                <a:ext uri="{FF2B5EF4-FFF2-40B4-BE49-F238E27FC236}">
                  <a16:creationId xmlns:a16="http://schemas.microsoft.com/office/drawing/2014/main" id="{CB49F4A9-3DED-48C8-A00C-F3F2ABCA58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5EAD3D47-0AF1-42C9-8254-C73F8BC1F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Rectangle 82">
            <a:extLst>
              <a:ext uri="{FF2B5EF4-FFF2-40B4-BE49-F238E27FC236}">
                <a16:creationId xmlns:a16="http://schemas.microsoft.com/office/drawing/2014/main" id="{4FCECCE4-3046-4A76-B4C0-767A625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3753053" y="1373734"/>
            <a:ext cx="3684596" cy="937130"/>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D6F309B0-04E5-4883-9605-1364452C68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835322" y="-697809"/>
            <a:ext cx="722876" cy="549007"/>
            <a:chOff x="7029447" y="3514725"/>
            <a:chExt cx="1285875" cy="549007"/>
          </a:xfrm>
        </p:grpSpPr>
        <p:cxnSp>
          <p:nvCxnSpPr>
            <p:cNvPr id="86" name="Straight Connector 85">
              <a:extLst>
                <a:ext uri="{FF2B5EF4-FFF2-40B4-BE49-F238E27FC236}">
                  <a16:creationId xmlns:a16="http://schemas.microsoft.com/office/drawing/2014/main" id="{E11AE0B5-579B-4455-9159-4E4F0A8CCE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7D011DD2-D339-42A2-B916-5E9494D4A4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E43332E-2051-4B76-BC37-83CA62919D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B80359C-87A2-4B25-838D-8F833616F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096F20E2-F42F-4B71-8BC5-478533FE1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8091052"/>
            <a:ext cx="8031951" cy="937141"/>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3" name="Group 92">
            <a:extLst>
              <a:ext uri="{FF2B5EF4-FFF2-40B4-BE49-F238E27FC236}">
                <a16:creationId xmlns:a16="http://schemas.microsoft.com/office/drawing/2014/main" id="{34039184-A11C-46AE-854D-8B22944360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015451" y="7914418"/>
            <a:ext cx="1694259" cy="549007"/>
            <a:chOff x="7029447" y="3514725"/>
            <a:chExt cx="1285875" cy="549007"/>
          </a:xfrm>
        </p:grpSpPr>
        <p:cxnSp>
          <p:nvCxnSpPr>
            <p:cNvPr id="94" name="Straight Connector 93">
              <a:extLst>
                <a:ext uri="{FF2B5EF4-FFF2-40B4-BE49-F238E27FC236}">
                  <a16:creationId xmlns:a16="http://schemas.microsoft.com/office/drawing/2014/main" id="{3D2F1956-BECA-4651-82AD-00D7D7F59D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3F1C39C-42B5-430D-84F0-7018DD01CE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A7D71D2-799A-4C6D-AD0E-D7BCF15E9F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C9B72C0-DA11-4A2F-BADC-5BD946CFD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9" name="Resim 8">
            <a:extLst>
              <a:ext uri="{FF2B5EF4-FFF2-40B4-BE49-F238E27FC236}">
                <a16:creationId xmlns:a16="http://schemas.microsoft.com/office/drawing/2014/main" id="{71541D84-8FDC-FEA7-0415-69B35A3AE1E5}"/>
              </a:ext>
            </a:extLst>
          </p:cNvPr>
          <p:cNvPicPr>
            <a:picLocks noChangeAspect="1"/>
          </p:cNvPicPr>
          <p:nvPr/>
        </p:nvPicPr>
        <p:blipFill>
          <a:blip r:embed="rId4"/>
          <a:srcRect r="-3" b="2924"/>
          <a:stretch>
            <a:fillRect/>
          </a:stretch>
        </p:blipFill>
        <p:spPr>
          <a:xfrm>
            <a:off x="234702" y="4844944"/>
            <a:ext cx="8348452" cy="4073066"/>
          </a:xfrm>
          <a:prstGeom prst="rect">
            <a:avLst/>
          </a:prstGeom>
        </p:spPr>
      </p:pic>
      <p:sp>
        <p:nvSpPr>
          <p:cNvPr id="5" name="Metin kutusu 4">
            <a:extLst>
              <a:ext uri="{FF2B5EF4-FFF2-40B4-BE49-F238E27FC236}">
                <a16:creationId xmlns:a16="http://schemas.microsoft.com/office/drawing/2014/main" id="{8EF933E1-CAD3-6A5B-901F-9F609D80474D}"/>
              </a:ext>
            </a:extLst>
          </p:cNvPr>
          <p:cNvSpPr txBox="1"/>
          <p:nvPr/>
        </p:nvSpPr>
        <p:spPr>
          <a:xfrm>
            <a:off x="9753784" y="174812"/>
            <a:ext cx="4906335" cy="8070540"/>
          </a:xfrm>
          <a:prstGeom prst="rect">
            <a:avLst/>
          </a:prstGeom>
          <a:noFill/>
        </p:spPr>
        <p:txBody>
          <a:bodyPr vert="horz" lIns="91440" tIns="45720" rIns="91440" bIns="45720" rtlCol="0" anchor="t">
            <a:noAutofit/>
          </a:bodyPr>
          <a:lstStyle/>
          <a:p>
            <a:pPr indent="-228600" defTabSz="914400">
              <a:lnSpc>
                <a:spcPct val="90000"/>
              </a:lnSpc>
              <a:spcAft>
                <a:spcPts val="791"/>
              </a:spcAft>
              <a:buFont typeface="Arial" panose="020B0604020202020204" pitchFamily="34" charset="0"/>
              <a:buChar char="•"/>
            </a:pPr>
            <a:r>
              <a:rPr lang="en-US" sz="1300" dirty="0" err="1">
                <a:solidFill>
                  <a:schemeClr val="bg1"/>
                </a:solidFill>
                <a:cs typeface="Arial" panose="020B0604020202020204" pitchFamily="34" charset="0"/>
              </a:rPr>
              <a:t>Taşımacılık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sektörü</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bugün</a:t>
            </a:r>
            <a:r>
              <a:rPr lang="en-US" sz="1300" dirty="0">
                <a:solidFill>
                  <a:schemeClr val="bg1"/>
                </a:solidFill>
                <a:cs typeface="Arial" panose="020B0604020202020204" pitchFamily="34" charset="0"/>
              </a:rPr>
              <a:t> her </a:t>
            </a:r>
            <a:r>
              <a:rPr lang="en-US" sz="1300" dirty="0" err="1">
                <a:solidFill>
                  <a:schemeClr val="bg1"/>
                </a:solidFill>
                <a:cs typeface="Arial" panose="020B0604020202020204" pitchFamily="34" charset="0"/>
              </a:rPr>
              <a:t>zamankinden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daha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dinamik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daha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rekabetçi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daha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kritik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rol</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üstleniyor</a:t>
            </a:r>
            <a:r>
              <a:rPr lang="en-US" sz="1300" dirty="0">
                <a:solidFill>
                  <a:schemeClr val="bg1"/>
                </a:solidFill>
                <a:cs typeface="Arial" panose="020B0604020202020204" pitchFamily="34" charset="0"/>
              </a:rPr>
              <a:t>. Peki </a:t>
            </a:r>
            <a:r>
              <a:rPr lang="en-US" sz="1300" dirty="0" err="1">
                <a:solidFill>
                  <a:schemeClr val="bg1"/>
                </a:solidFill>
                <a:cs typeface="Arial" panose="020B0604020202020204" pitchFamily="34" charset="0"/>
              </a:rPr>
              <a:t>bundan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daha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heyecan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verici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olan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nedir</a:t>
            </a:r>
            <a:r>
              <a:rPr lang="en-US" sz="1300" dirty="0">
                <a:solidFill>
                  <a:schemeClr val="bg1"/>
                </a:solidFill>
                <a:cs typeface="Arial" panose="020B0604020202020204" pitchFamily="34" charset="0"/>
              </a:rPr>
              <a:t>? Bu </a:t>
            </a:r>
            <a:r>
              <a:rPr lang="en-US" sz="1300" dirty="0" err="1">
                <a:solidFill>
                  <a:schemeClr val="bg1"/>
                </a:solidFill>
                <a:cs typeface="Arial" panose="020B0604020202020204" pitchFamily="34" charset="0"/>
              </a:rPr>
              <a:t>sektörün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geleceğini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birlikte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inşa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etmek</a:t>
            </a:r>
            <a:r>
              <a:rPr lang="en-US" sz="1300" dirty="0">
                <a:solidFill>
                  <a:schemeClr val="bg1"/>
                </a:solidFill>
                <a:cs typeface="Arial" panose="020B0604020202020204" pitchFamily="34" charset="0"/>
              </a:rPr>
              <a:t>.</a:t>
            </a:r>
          </a:p>
          <a:p>
            <a:pPr indent="-228600" defTabSz="914400">
              <a:lnSpc>
                <a:spcPct val="90000"/>
              </a:lnSpc>
              <a:spcAft>
                <a:spcPts val="791"/>
              </a:spcAft>
              <a:buFont typeface="Arial" panose="020B0604020202020204" pitchFamily="34" charset="0"/>
              <a:buChar char="•"/>
            </a:pPr>
            <a:r>
              <a:rPr lang="en-US" sz="1300" dirty="0" err="1">
                <a:solidFill>
                  <a:schemeClr val="bg1"/>
                </a:solidFill>
                <a:cs typeface="Arial" panose="020B0604020202020204" pitchFamily="34" charset="0"/>
              </a:rPr>
              <a:t>Bugünün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dünyasında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kârlılık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verimlilik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sürdürülebilirlik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artık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sabit</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kavramlar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değil</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sürekli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yeniden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düşünülmesi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geliştirilmesi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optimize </a:t>
            </a:r>
            <a:r>
              <a:rPr lang="en-US" sz="1300" dirty="0" err="1">
                <a:solidFill>
                  <a:schemeClr val="bg1"/>
                </a:solidFill>
                <a:cs typeface="Arial" panose="020B0604020202020204" pitchFamily="34" charset="0"/>
              </a:rPr>
              <a:t>edilmesi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gereken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dinamik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süreçlerdir</a:t>
            </a:r>
            <a:r>
              <a:rPr lang="en-US" sz="1300" dirty="0">
                <a:solidFill>
                  <a:schemeClr val="bg1"/>
                </a:solidFill>
                <a:cs typeface="Arial" panose="020B0604020202020204" pitchFamily="34" charset="0"/>
              </a:rPr>
              <a:t>. Bu </a:t>
            </a:r>
            <a:r>
              <a:rPr lang="en-US" sz="1300" dirty="0" err="1">
                <a:solidFill>
                  <a:schemeClr val="bg1"/>
                </a:solidFill>
                <a:cs typeface="Arial" panose="020B0604020202020204" pitchFamily="34" charset="0"/>
              </a:rPr>
              <a:t>anlayışla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tüm</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enerjimizi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tutkumuzu</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daha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akıllı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daha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dayanıklı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daha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verimli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çözümler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geliştirmeye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adıyoruz</a:t>
            </a:r>
            <a:r>
              <a:rPr lang="en-US" sz="1300" dirty="0">
                <a:solidFill>
                  <a:schemeClr val="bg1"/>
                </a:solidFill>
                <a:cs typeface="Arial" panose="020B0604020202020204" pitchFamily="34" charset="0"/>
              </a:rPr>
              <a:t>.</a:t>
            </a:r>
          </a:p>
          <a:p>
            <a:pPr indent="-228600" defTabSz="914400">
              <a:lnSpc>
                <a:spcPct val="90000"/>
              </a:lnSpc>
              <a:spcAft>
                <a:spcPts val="791"/>
              </a:spcAft>
              <a:buFont typeface="Arial" panose="020B0604020202020204" pitchFamily="34" charset="0"/>
              <a:buChar char="•"/>
            </a:pPr>
            <a:r>
              <a:rPr lang="en-US" sz="1300" dirty="0" err="1">
                <a:solidFill>
                  <a:schemeClr val="bg1"/>
                </a:solidFill>
                <a:cs typeface="Arial" panose="020B0604020202020204" pitchFamily="34" charset="0"/>
              </a:rPr>
              <a:t>Müşterilerimizin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karşı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karşıya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olduğu</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rekabet</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baskısının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farkındayız</a:t>
            </a:r>
            <a:r>
              <a:rPr lang="en-US" sz="1300" dirty="0">
                <a:solidFill>
                  <a:schemeClr val="bg1"/>
                </a:solidFill>
                <a:cs typeface="Arial" panose="020B0604020202020204" pitchFamily="34" charset="0"/>
              </a:rPr>
              <a:t>. Bu </a:t>
            </a:r>
            <a:r>
              <a:rPr lang="en-US" sz="1300" dirty="0" err="1">
                <a:solidFill>
                  <a:schemeClr val="bg1"/>
                </a:solidFill>
                <a:cs typeface="Arial" panose="020B0604020202020204" pitchFamily="34" charset="0"/>
              </a:rPr>
              <a:t>baskıyı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hafifletmek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için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yalnızca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ürün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sunmuyor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aynı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zamanda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güçlü</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uzun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vadeli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iş</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ortaklıkları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kuruyoruz</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Çünkü</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gerçek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inovasyonun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kaynağı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sahadaki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ihtiyaçları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birlikte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anlamak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bu</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ihtiyaçlara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birlikte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çözüm</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üretmektir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Değişen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beklentileri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hızlıca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analiz</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ederek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doğru</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çözümleri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zamanında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hayata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geçirmek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yaklaşımımızın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temelini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oluşturur</a:t>
            </a:r>
            <a:r>
              <a:rPr lang="en-US" sz="1300" dirty="0">
                <a:solidFill>
                  <a:schemeClr val="bg1"/>
                </a:solidFill>
                <a:cs typeface="Arial" panose="020B0604020202020204" pitchFamily="34" charset="0"/>
              </a:rPr>
              <a:t>.</a:t>
            </a:r>
          </a:p>
          <a:p>
            <a:pPr indent="-228600" defTabSz="914400">
              <a:lnSpc>
                <a:spcPct val="90000"/>
              </a:lnSpc>
              <a:spcAft>
                <a:spcPts val="791"/>
              </a:spcAft>
              <a:buFont typeface="Arial" panose="020B0604020202020204" pitchFamily="34" charset="0"/>
              <a:buChar char="•"/>
            </a:pPr>
            <a:r>
              <a:rPr lang="en-US" sz="1300" dirty="0" err="1">
                <a:solidFill>
                  <a:schemeClr val="bg1"/>
                </a:solidFill>
                <a:cs typeface="Arial" panose="020B0604020202020204" pitchFamily="34" charset="0"/>
              </a:rPr>
              <a:t>Mühendislik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disiplinimiz</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kaliteye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olan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tavizsiz</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bağlılığımız</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deneyimimiz</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geliştirdiğimiz</a:t>
            </a:r>
            <a:r>
              <a:rPr lang="en-US" sz="1300" dirty="0">
                <a:solidFill>
                  <a:schemeClr val="bg1"/>
                </a:solidFill>
                <a:cs typeface="Arial" panose="020B0604020202020204" pitchFamily="34" charset="0"/>
              </a:rPr>
              <a:t> her </a:t>
            </a:r>
            <a:r>
              <a:rPr lang="en-US" sz="1300" dirty="0" err="1">
                <a:solidFill>
                  <a:schemeClr val="bg1"/>
                </a:solidFill>
                <a:cs typeface="Arial" panose="020B0604020202020204" pitchFamily="34" charset="0"/>
              </a:rPr>
              <a:t>çözümün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temelini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oluşturur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Ürünlerimiz</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en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zorlu</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koşullarda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dahi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performans</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gösterecek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şekilde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tasarlanır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test </a:t>
            </a:r>
            <a:r>
              <a:rPr lang="en-US" sz="1300" dirty="0" err="1">
                <a:solidFill>
                  <a:schemeClr val="bg1"/>
                </a:solidFill>
                <a:cs typeface="Arial" panose="020B0604020202020204" pitchFamily="34" charset="0"/>
              </a:rPr>
              <a:t>edilir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Ağır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yükler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zorlu</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yol</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şartları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aşırı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hava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koşulları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Tüm</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bu</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senaryolar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geliştirme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sürecimizin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ayrılmaz</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parçasıdır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Çünkü</a:t>
            </a:r>
            <a:r>
              <a:rPr lang="en-US" sz="1300" dirty="0">
                <a:solidFill>
                  <a:schemeClr val="bg1"/>
                </a:solidFill>
                <a:cs typeface="Arial" panose="020B0604020202020204" pitchFamily="34" charset="0"/>
              </a:rPr>
              <a:t> biz </a:t>
            </a:r>
            <a:r>
              <a:rPr lang="en-US" sz="1300" dirty="0" err="1">
                <a:solidFill>
                  <a:schemeClr val="bg1"/>
                </a:solidFill>
                <a:cs typeface="Arial" panose="020B0604020202020204" pitchFamily="34" charset="0"/>
              </a:rPr>
              <a:t>ancak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en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zorlu</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testlerden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geçen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çözümlerin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gerçek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değeri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yansıttığına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inanıyoruz</a:t>
            </a:r>
            <a:r>
              <a:rPr lang="en-US" sz="1300" dirty="0">
                <a:solidFill>
                  <a:schemeClr val="bg1"/>
                </a:solidFill>
                <a:cs typeface="Arial" panose="020B0604020202020204" pitchFamily="34" charset="0"/>
              </a:rPr>
              <a:t>.</a:t>
            </a:r>
          </a:p>
          <a:p>
            <a:pPr indent="-228600" defTabSz="914400">
              <a:lnSpc>
                <a:spcPct val="90000"/>
              </a:lnSpc>
              <a:spcAft>
                <a:spcPts val="791"/>
              </a:spcAft>
              <a:buFont typeface="Arial" panose="020B0604020202020204" pitchFamily="34" charset="0"/>
              <a:buChar char="•"/>
            </a:pPr>
            <a:r>
              <a:rPr lang="en-US" sz="1300" dirty="0">
                <a:solidFill>
                  <a:schemeClr val="bg1"/>
                </a:solidFill>
                <a:cs typeface="Arial" panose="020B0604020202020204" pitchFamily="34" charset="0"/>
              </a:rPr>
              <a:t>Her </a:t>
            </a:r>
            <a:r>
              <a:rPr lang="en-US" sz="1300" dirty="0" err="1">
                <a:solidFill>
                  <a:schemeClr val="bg1"/>
                </a:solidFill>
                <a:cs typeface="Arial" panose="020B0604020202020204" pitchFamily="34" charset="0"/>
              </a:rPr>
              <a:t>proje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sahadan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gelen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geri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bildirimlerle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şekillenir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Kullanıcı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deneyimi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ergonomi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operasyonel</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verimlilik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tasarım</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süreçlerimizin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merkezinde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yer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alır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Küçük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detayların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büyük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farklar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yarattığının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bilinciyle</a:t>
            </a:r>
            <a:r>
              <a:rPr lang="en-US" sz="1300" dirty="0">
                <a:solidFill>
                  <a:schemeClr val="bg1"/>
                </a:solidFill>
                <a:cs typeface="Arial" panose="020B0604020202020204" pitchFamily="34" charset="0"/>
              </a:rPr>
              <a:t>, her </a:t>
            </a:r>
            <a:r>
              <a:rPr lang="en-US" sz="1300" dirty="0" err="1">
                <a:solidFill>
                  <a:schemeClr val="bg1"/>
                </a:solidFill>
                <a:cs typeface="Arial" panose="020B0604020202020204" pitchFamily="34" charset="0"/>
              </a:rPr>
              <a:t>çözümde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kullanım</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kolaylığı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işlevselliği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ön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planda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tutarız</a:t>
            </a:r>
            <a:r>
              <a:rPr lang="en-US" sz="1300" dirty="0">
                <a:solidFill>
                  <a:schemeClr val="bg1"/>
                </a:solidFill>
                <a:cs typeface="Arial" panose="020B0604020202020204" pitchFamily="34" charset="0"/>
              </a:rPr>
              <a:t>.</a:t>
            </a:r>
          </a:p>
          <a:p>
            <a:pPr indent="-228600" defTabSz="914400">
              <a:lnSpc>
                <a:spcPct val="90000"/>
              </a:lnSpc>
              <a:spcAft>
                <a:spcPts val="791"/>
              </a:spcAft>
              <a:buFont typeface="Arial" panose="020B0604020202020204" pitchFamily="34" charset="0"/>
              <a:buChar char="•"/>
            </a:pPr>
            <a:r>
              <a:rPr lang="en-US" sz="1300" dirty="0" err="1">
                <a:solidFill>
                  <a:schemeClr val="bg1"/>
                </a:solidFill>
                <a:cs typeface="Arial" panose="020B0604020202020204" pitchFamily="34" charset="0"/>
              </a:rPr>
              <a:t>Aynı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zamanda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sürdürülebilirlik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tüm</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faaliyetlerimizin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temel</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yapı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taşlarından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biridir</a:t>
            </a:r>
            <a:r>
              <a:rPr lang="en-US" sz="1300" dirty="0">
                <a:solidFill>
                  <a:schemeClr val="bg1"/>
                </a:solidFill>
                <a:cs typeface="Arial" panose="020B0604020202020204" pitchFamily="34" charset="0"/>
              </a:rPr>
              <a:t>. Daha </a:t>
            </a:r>
            <a:r>
              <a:rPr lang="en-US" sz="1300" dirty="0" err="1">
                <a:solidFill>
                  <a:schemeClr val="bg1"/>
                </a:solidFill>
                <a:cs typeface="Arial" panose="020B0604020202020204" pitchFamily="34" charset="0"/>
              </a:rPr>
              <a:t>düşük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karbon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ayak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izi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daha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verimli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enerji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kullanımı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çevre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dostu</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üretim</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yaklaşımları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ile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geleceğe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karşı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sorumluluğumuzu</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yerine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getiriyoruz</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Yenilikçi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teknolojiler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alternatif</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enerji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çözümleri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akıllı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sistemlerle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sektöre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yön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vermeyi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hedefliyoruz</a:t>
            </a:r>
            <a:r>
              <a:rPr lang="en-US" sz="1300" dirty="0">
                <a:solidFill>
                  <a:schemeClr val="bg1"/>
                </a:solidFill>
                <a:cs typeface="Arial" panose="020B0604020202020204" pitchFamily="34" charset="0"/>
              </a:rPr>
              <a:t>.</a:t>
            </a:r>
          </a:p>
          <a:p>
            <a:pPr indent="-228600" defTabSz="914400">
              <a:lnSpc>
                <a:spcPct val="90000"/>
              </a:lnSpc>
              <a:spcAft>
                <a:spcPts val="791"/>
              </a:spcAft>
              <a:buFont typeface="Arial" panose="020B0604020202020204" pitchFamily="34" charset="0"/>
              <a:buChar char="•"/>
            </a:pPr>
            <a:r>
              <a:rPr lang="en-US" sz="1300" dirty="0" err="1">
                <a:solidFill>
                  <a:schemeClr val="bg1"/>
                </a:solidFill>
                <a:cs typeface="Arial" panose="020B0604020202020204" pitchFamily="34" charset="0"/>
              </a:rPr>
              <a:t>İnsan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kaynağımız</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ise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bu</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değer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zincirinin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en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güçlü</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halkasıdır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Takım</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çalışmasına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dayalı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gelişimi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teşvik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eden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ve</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sorumluluk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bilinci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yüksek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çalışma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kültürü</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ile</a:t>
            </a:r>
            <a:r>
              <a:rPr lang="en-US" sz="1300" dirty="0">
                <a:solidFill>
                  <a:schemeClr val="bg1"/>
                </a:solidFill>
                <a:cs typeface="Arial" panose="020B0604020202020204" pitchFamily="34" charset="0"/>
              </a:rPr>
              <a:t> her </a:t>
            </a:r>
            <a:r>
              <a:rPr lang="en-US" sz="1300" dirty="0" err="1">
                <a:solidFill>
                  <a:schemeClr val="bg1"/>
                </a:solidFill>
                <a:cs typeface="Arial" panose="020B0604020202020204" pitchFamily="34" charset="0"/>
              </a:rPr>
              <a:t>bireyin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katkısını</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değerli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görüyoruz</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Çünkü</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biliyoruz</a:t>
            </a:r>
            <a:r>
              <a:rPr lang="en-US" sz="1300" dirty="0">
                <a:solidFill>
                  <a:schemeClr val="bg1"/>
                </a:solidFill>
                <a:cs typeface="Arial" panose="020B0604020202020204" pitchFamily="34" charset="0"/>
              </a:rPr>
              <a:t> ki </a:t>
            </a:r>
            <a:r>
              <a:rPr lang="en-US" sz="1300" dirty="0" err="1">
                <a:solidFill>
                  <a:schemeClr val="bg1"/>
                </a:solidFill>
                <a:cs typeface="Arial" panose="020B0604020202020204" pitchFamily="34" charset="0"/>
              </a:rPr>
              <a:t>güçlü</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ekipler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güçlü</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çözümler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üretir</a:t>
            </a:r>
            <a:r>
              <a:rPr lang="en-US" sz="1300" dirty="0">
                <a:solidFill>
                  <a:schemeClr val="bg1"/>
                </a:solidFill>
                <a:cs typeface="Arial" panose="020B0604020202020204" pitchFamily="34" charset="0"/>
              </a:rPr>
              <a:t>.</a:t>
            </a:r>
          </a:p>
          <a:p>
            <a:pPr indent="-228600" defTabSz="914400">
              <a:lnSpc>
                <a:spcPct val="90000"/>
              </a:lnSpc>
              <a:spcAft>
                <a:spcPts val="791"/>
              </a:spcAft>
              <a:buFont typeface="Arial" panose="020B0604020202020204" pitchFamily="34" charset="0"/>
              <a:buChar char="•"/>
            </a:pPr>
            <a:r>
              <a:rPr lang="en-US" sz="1300" dirty="0">
                <a:solidFill>
                  <a:schemeClr val="bg1"/>
                </a:solidFill>
                <a:cs typeface="Arial" panose="020B0604020202020204" pitchFamily="34" charset="0"/>
              </a:rPr>
              <a:t>Bizim </a:t>
            </a:r>
            <a:r>
              <a:rPr lang="en-US" sz="1300" dirty="0" err="1">
                <a:solidFill>
                  <a:schemeClr val="bg1"/>
                </a:solidFill>
                <a:cs typeface="Arial" panose="020B0604020202020204" pitchFamily="34" charset="0"/>
              </a:rPr>
              <a:t>için</a:t>
            </a:r>
            <a:r>
              <a:rPr lang="en-US" sz="1300" dirty="0">
                <a:solidFill>
                  <a:schemeClr val="bg1"/>
                </a:solidFill>
                <a:cs typeface="Arial" panose="020B0604020202020204" pitchFamily="34" charset="0"/>
              </a:rPr>
              <a:t> her </a:t>
            </a:r>
            <a:r>
              <a:rPr lang="en-US" sz="1300" dirty="0" err="1">
                <a:solidFill>
                  <a:schemeClr val="bg1"/>
                </a:solidFill>
                <a:cs typeface="Arial" panose="020B0604020202020204" pitchFamily="34" charset="0"/>
              </a:rPr>
              <a:t>iş</a:t>
            </a:r>
            <a:r>
              <a:rPr lang="en-US" sz="1300" dirty="0">
                <a:solidFill>
                  <a:schemeClr val="bg1"/>
                </a:solidFill>
                <a:cs typeface="Arial" panose="020B0604020202020204" pitchFamily="34" charset="0"/>
              </a:rPr>
              <a:t>, yeni </a:t>
            </a:r>
            <a:r>
              <a:rPr lang="en-US" sz="1300" dirty="0" err="1">
                <a:solidFill>
                  <a:schemeClr val="bg1"/>
                </a:solidFill>
                <a:cs typeface="Arial" panose="020B0604020202020204" pitchFamily="34" charset="0"/>
              </a:rPr>
              <a:t>bir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başlangıçtır</a:t>
            </a:r>
            <a:r>
              <a:rPr lang="en-US" sz="1300" dirty="0">
                <a:solidFill>
                  <a:schemeClr val="bg1"/>
                </a:solidFill>
                <a:cs typeface="Arial" panose="020B0604020202020204" pitchFamily="34" charset="0"/>
              </a:rPr>
              <a:t>. Her </a:t>
            </a:r>
            <a:r>
              <a:rPr lang="en-US" sz="1300" dirty="0" err="1">
                <a:solidFill>
                  <a:schemeClr val="bg1"/>
                </a:solidFill>
                <a:cs typeface="Arial" panose="020B0604020202020204" pitchFamily="34" charset="0"/>
              </a:rPr>
              <a:t>çözüm</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bir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sonraki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gelişimin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temelini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oluşturur</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Çünkü</a:t>
            </a:r>
            <a:r>
              <a:rPr lang="en-US" sz="1300" dirty="0">
                <a:solidFill>
                  <a:schemeClr val="bg1"/>
                </a:solidFill>
                <a:cs typeface="Arial" panose="020B0604020202020204" pitchFamily="34" charset="0"/>
              </a:rPr>
              <a:t> biz </a:t>
            </a:r>
            <a:r>
              <a:rPr lang="en-US" sz="1300" dirty="0" err="1">
                <a:solidFill>
                  <a:schemeClr val="bg1"/>
                </a:solidFill>
                <a:cs typeface="Arial" panose="020B0604020202020204" pitchFamily="34" charset="0"/>
              </a:rPr>
              <a:t>yalnızca</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bugünü</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değil</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taşımacılık</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sektörünün</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geleceğini</a:t>
            </a:r>
            <a:r>
              <a:rPr lang="en-US" sz="1300" dirty="0">
                <a:solidFill>
                  <a:schemeClr val="bg1"/>
                </a:solidFill>
                <a:cs typeface="Arial" panose="020B0604020202020204" pitchFamily="34" charset="0"/>
              </a:rPr>
              <a:t> </a:t>
            </a:r>
            <a:r>
              <a:rPr lang="en-US" sz="1300" dirty="0" err="1">
                <a:solidFill>
                  <a:schemeClr val="bg1"/>
                </a:solidFill>
                <a:cs typeface="Arial" panose="020B0604020202020204" pitchFamily="34" charset="0"/>
              </a:rPr>
              <a:t>tasarlıyoruz</a:t>
            </a:r>
            <a:r>
              <a:rPr lang="en-US" sz="1300" dirty="0">
                <a:solidFill>
                  <a:schemeClr val="bg1"/>
                </a:solidFill>
                <a:cs typeface="Arial" panose="020B0604020202020204" pitchFamily="34" charset="0"/>
              </a:rPr>
              <a:t>.</a:t>
            </a:r>
          </a:p>
        </p:txBody>
      </p:sp>
    </p:spTree>
    <p:extLst>
      <p:ext uri="{BB962C8B-B14F-4D97-AF65-F5344CB8AC3E}">
        <p14:creationId xmlns:p14="http://schemas.microsoft.com/office/powerpoint/2010/main" val="1531531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Resim 5">
            <a:extLst>
              <a:ext uri="{FF2B5EF4-FFF2-40B4-BE49-F238E27FC236}">
                <a16:creationId xmlns:a16="http://schemas.microsoft.com/office/drawing/2014/main" id="{54913B1B-1A1D-C42D-4825-FCD89A5ADE06}"/>
              </a:ext>
            </a:extLst>
          </p:cNvPr>
          <p:cNvPicPr>
            <a:picLocks noChangeAspect="1"/>
          </p:cNvPicPr>
          <p:nvPr/>
        </p:nvPicPr>
        <p:blipFill>
          <a:blip r:embed="rId3"/>
          <a:stretch>
            <a:fillRect/>
          </a:stretch>
        </p:blipFill>
        <p:spPr>
          <a:xfrm>
            <a:off x="201399" y="501327"/>
            <a:ext cx="4125191" cy="2751247"/>
          </a:xfrm>
          <a:prstGeom prst="rect">
            <a:avLst/>
          </a:prstGeom>
        </p:spPr>
      </p:pic>
      <p:pic>
        <p:nvPicPr>
          <p:cNvPr id="11" name="Resim 10">
            <a:extLst>
              <a:ext uri="{FF2B5EF4-FFF2-40B4-BE49-F238E27FC236}">
                <a16:creationId xmlns:a16="http://schemas.microsoft.com/office/drawing/2014/main" id="{42873D1D-2F97-DA72-2FD6-2D51EA5BED8F}"/>
              </a:ext>
            </a:extLst>
          </p:cNvPr>
          <p:cNvPicPr>
            <a:picLocks noChangeAspect="1"/>
          </p:cNvPicPr>
          <p:nvPr/>
        </p:nvPicPr>
        <p:blipFill>
          <a:blip r:embed="rId4"/>
          <a:stretch>
            <a:fillRect/>
          </a:stretch>
        </p:blipFill>
        <p:spPr>
          <a:xfrm>
            <a:off x="225913" y="3299106"/>
            <a:ext cx="4054435" cy="2704057"/>
          </a:xfrm>
          <a:prstGeom prst="rect">
            <a:avLst/>
          </a:prstGeom>
        </p:spPr>
      </p:pic>
      <p:pic>
        <p:nvPicPr>
          <p:cNvPr id="16" name="Resim 15">
            <a:extLst>
              <a:ext uri="{FF2B5EF4-FFF2-40B4-BE49-F238E27FC236}">
                <a16:creationId xmlns:a16="http://schemas.microsoft.com/office/drawing/2014/main" id="{24FC4EE0-00FB-49BA-D177-09EFD581BCB5}"/>
              </a:ext>
            </a:extLst>
          </p:cNvPr>
          <p:cNvPicPr>
            <a:picLocks noChangeAspect="1"/>
          </p:cNvPicPr>
          <p:nvPr/>
        </p:nvPicPr>
        <p:blipFill>
          <a:blip r:embed="rId5"/>
          <a:stretch>
            <a:fillRect/>
          </a:stretch>
        </p:blipFill>
        <p:spPr>
          <a:xfrm>
            <a:off x="5917541" y="334247"/>
            <a:ext cx="4246149" cy="2974801"/>
          </a:xfrm>
          <a:prstGeom prst="rect">
            <a:avLst/>
          </a:prstGeom>
        </p:spPr>
      </p:pic>
      <p:pic>
        <p:nvPicPr>
          <p:cNvPr id="22" name="Resim 21">
            <a:extLst>
              <a:ext uri="{FF2B5EF4-FFF2-40B4-BE49-F238E27FC236}">
                <a16:creationId xmlns:a16="http://schemas.microsoft.com/office/drawing/2014/main" id="{2A57BB97-1FB5-EF32-8810-3DBCA2CA8E3F}"/>
              </a:ext>
            </a:extLst>
          </p:cNvPr>
          <p:cNvPicPr>
            <a:picLocks noChangeAspect="1"/>
          </p:cNvPicPr>
          <p:nvPr/>
        </p:nvPicPr>
        <p:blipFill>
          <a:blip r:embed="rId6"/>
          <a:stretch>
            <a:fillRect/>
          </a:stretch>
        </p:blipFill>
        <p:spPr>
          <a:xfrm>
            <a:off x="5971398" y="3096163"/>
            <a:ext cx="4450163" cy="3056875"/>
          </a:xfrm>
          <a:prstGeom prst="rect">
            <a:avLst/>
          </a:prstGeom>
        </p:spPr>
      </p:pic>
      <p:sp>
        <p:nvSpPr>
          <p:cNvPr id="18" name="Metin kutusu 17">
            <a:extLst>
              <a:ext uri="{FF2B5EF4-FFF2-40B4-BE49-F238E27FC236}">
                <a16:creationId xmlns:a16="http://schemas.microsoft.com/office/drawing/2014/main" id="{F77A8A23-151B-066F-50CF-7E46440925E2}"/>
              </a:ext>
            </a:extLst>
          </p:cNvPr>
          <p:cNvSpPr txBox="1"/>
          <p:nvPr/>
        </p:nvSpPr>
        <p:spPr>
          <a:xfrm>
            <a:off x="6199569" y="266292"/>
            <a:ext cx="3770769" cy="416717"/>
          </a:xfrm>
          <a:prstGeom prst="rect">
            <a:avLst/>
          </a:prstGeom>
          <a:noFill/>
        </p:spPr>
        <p:txBody>
          <a:bodyPr wrap="square" rtlCol="0">
            <a:spAutoFit/>
          </a:bodyPr>
          <a:lstStyle/>
          <a:p>
            <a:r>
              <a:rPr lang="tr-TR" sz="2108" b="1" dirty="0"/>
              <a:t>Kayar Perdeli Branda Kasalar</a:t>
            </a:r>
          </a:p>
        </p:txBody>
      </p:sp>
      <p:pic>
        <p:nvPicPr>
          <p:cNvPr id="29" name="Resim 28">
            <a:extLst>
              <a:ext uri="{FF2B5EF4-FFF2-40B4-BE49-F238E27FC236}">
                <a16:creationId xmlns:a16="http://schemas.microsoft.com/office/drawing/2014/main" id="{59F8027A-4467-D278-828D-67C3E018B7BF}"/>
              </a:ext>
            </a:extLst>
          </p:cNvPr>
          <p:cNvPicPr>
            <a:picLocks noChangeAspect="1"/>
          </p:cNvPicPr>
          <p:nvPr/>
        </p:nvPicPr>
        <p:blipFill>
          <a:blip r:embed="rId7"/>
          <a:stretch>
            <a:fillRect/>
          </a:stretch>
        </p:blipFill>
        <p:spPr>
          <a:xfrm>
            <a:off x="11798799" y="474651"/>
            <a:ext cx="4125191" cy="2738884"/>
          </a:xfrm>
          <a:prstGeom prst="rect">
            <a:avLst/>
          </a:prstGeom>
        </p:spPr>
      </p:pic>
      <p:pic>
        <p:nvPicPr>
          <p:cNvPr id="33" name="Resim 32">
            <a:extLst>
              <a:ext uri="{FF2B5EF4-FFF2-40B4-BE49-F238E27FC236}">
                <a16:creationId xmlns:a16="http://schemas.microsoft.com/office/drawing/2014/main" id="{766E4DC5-651A-E178-2E38-B0F961760CC7}"/>
              </a:ext>
            </a:extLst>
          </p:cNvPr>
          <p:cNvPicPr>
            <a:picLocks noChangeAspect="1"/>
          </p:cNvPicPr>
          <p:nvPr/>
        </p:nvPicPr>
        <p:blipFill>
          <a:blip r:embed="rId8"/>
          <a:stretch>
            <a:fillRect/>
          </a:stretch>
        </p:blipFill>
        <p:spPr>
          <a:xfrm>
            <a:off x="11969750" y="2919517"/>
            <a:ext cx="3972534" cy="2453636"/>
          </a:xfrm>
          <a:prstGeom prst="rect">
            <a:avLst/>
          </a:prstGeom>
        </p:spPr>
      </p:pic>
      <p:pic>
        <p:nvPicPr>
          <p:cNvPr id="39" name="Resim 38">
            <a:extLst>
              <a:ext uri="{FF2B5EF4-FFF2-40B4-BE49-F238E27FC236}">
                <a16:creationId xmlns:a16="http://schemas.microsoft.com/office/drawing/2014/main" id="{EDF85E3B-9E51-E20D-B9A8-C79123D81B5A}"/>
              </a:ext>
            </a:extLst>
          </p:cNvPr>
          <p:cNvPicPr>
            <a:picLocks noChangeAspect="1"/>
          </p:cNvPicPr>
          <p:nvPr/>
        </p:nvPicPr>
        <p:blipFill>
          <a:blip r:embed="rId9"/>
          <a:stretch>
            <a:fillRect/>
          </a:stretch>
        </p:blipFill>
        <p:spPr>
          <a:xfrm>
            <a:off x="6061864" y="5850120"/>
            <a:ext cx="4460387" cy="2974802"/>
          </a:xfrm>
          <a:prstGeom prst="rect">
            <a:avLst/>
          </a:prstGeom>
        </p:spPr>
      </p:pic>
      <p:pic>
        <p:nvPicPr>
          <p:cNvPr id="42" name="Resim 41">
            <a:extLst>
              <a:ext uri="{FF2B5EF4-FFF2-40B4-BE49-F238E27FC236}">
                <a16:creationId xmlns:a16="http://schemas.microsoft.com/office/drawing/2014/main" id="{304E96BE-1558-27A7-D5B5-BCB63E13E8B4}"/>
              </a:ext>
            </a:extLst>
          </p:cNvPr>
          <p:cNvPicPr>
            <a:picLocks noChangeAspect="1"/>
          </p:cNvPicPr>
          <p:nvPr/>
        </p:nvPicPr>
        <p:blipFill>
          <a:blip r:embed="rId10"/>
          <a:stretch>
            <a:fillRect/>
          </a:stretch>
        </p:blipFill>
        <p:spPr>
          <a:xfrm>
            <a:off x="1410001" y="6109694"/>
            <a:ext cx="1977435" cy="2489631"/>
          </a:xfrm>
          <a:prstGeom prst="rect">
            <a:avLst/>
          </a:prstGeom>
        </p:spPr>
      </p:pic>
      <p:pic>
        <p:nvPicPr>
          <p:cNvPr id="53" name="Resim 52">
            <a:extLst>
              <a:ext uri="{FF2B5EF4-FFF2-40B4-BE49-F238E27FC236}">
                <a16:creationId xmlns:a16="http://schemas.microsoft.com/office/drawing/2014/main" id="{B05451CE-1DE5-A6B3-6F50-F07A39936E11}"/>
              </a:ext>
            </a:extLst>
          </p:cNvPr>
          <p:cNvPicPr>
            <a:picLocks noChangeAspect="1"/>
          </p:cNvPicPr>
          <p:nvPr/>
        </p:nvPicPr>
        <p:blipFill>
          <a:blip r:embed="rId11"/>
          <a:stretch>
            <a:fillRect/>
          </a:stretch>
        </p:blipFill>
        <p:spPr>
          <a:xfrm>
            <a:off x="11947024" y="6504673"/>
            <a:ext cx="4061407" cy="1340464"/>
          </a:xfrm>
          <a:prstGeom prst="rect">
            <a:avLst/>
          </a:prstGeom>
        </p:spPr>
      </p:pic>
      <p:sp>
        <p:nvSpPr>
          <p:cNvPr id="54" name="Metin kutusu 53">
            <a:extLst>
              <a:ext uri="{FF2B5EF4-FFF2-40B4-BE49-F238E27FC236}">
                <a16:creationId xmlns:a16="http://schemas.microsoft.com/office/drawing/2014/main" id="{3A5CAC2C-78E3-39C6-4854-FFDFA2E12E83}"/>
              </a:ext>
            </a:extLst>
          </p:cNvPr>
          <p:cNvSpPr txBox="1"/>
          <p:nvPr/>
        </p:nvSpPr>
        <p:spPr>
          <a:xfrm>
            <a:off x="504663" y="278289"/>
            <a:ext cx="3284555" cy="416717"/>
          </a:xfrm>
          <a:prstGeom prst="rect">
            <a:avLst/>
          </a:prstGeom>
          <a:noFill/>
        </p:spPr>
        <p:txBody>
          <a:bodyPr wrap="square" rtlCol="0">
            <a:spAutoFit/>
          </a:bodyPr>
          <a:lstStyle/>
          <a:p>
            <a:r>
              <a:rPr lang="tr-TR" sz="2108" b="1" dirty="0"/>
              <a:t>Soğutuculu Frigo Kasalar</a:t>
            </a:r>
          </a:p>
        </p:txBody>
      </p:sp>
      <p:sp>
        <p:nvSpPr>
          <p:cNvPr id="55" name="Metin kutusu 54">
            <a:extLst>
              <a:ext uri="{FF2B5EF4-FFF2-40B4-BE49-F238E27FC236}">
                <a16:creationId xmlns:a16="http://schemas.microsoft.com/office/drawing/2014/main" id="{59AE3D44-D1E1-A1B0-BD9F-1023CFEA4C97}"/>
              </a:ext>
            </a:extLst>
          </p:cNvPr>
          <p:cNvSpPr txBox="1"/>
          <p:nvPr/>
        </p:nvSpPr>
        <p:spPr>
          <a:xfrm>
            <a:off x="12634885" y="266291"/>
            <a:ext cx="2642264" cy="416717"/>
          </a:xfrm>
          <a:prstGeom prst="rect">
            <a:avLst/>
          </a:prstGeom>
          <a:noFill/>
        </p:spPr>
        <p:txBody>
          <a:bodyPr wrap="square" rtlCol="0">
            <a:spAutoFit/>
          </a:bodyPr>
          <a:lstStyle/>
          <a:p>
            <a:r>
              <a:rPr lang="tr-TR" sz="2108" b="1" dirty="0"/>
              <a:t>Kapalı Sac Kasalar</a:t>
            </a:r>
          </a:p>
        </p:txBody>
      </p:sp>
      <p:cxnSp>
        <p:nvCxnSpPr>
          <p:cNvPr id="68" name="Bağlayıcı: Dirsek 67">
            <a:extLst>
              <a:ext uri="{FF2B5EF4-FFF2-40B4-BE49-F238E27FC236}">
                <a16:creationId xmlns:a16="http://schemas.microsoft.com/office/drawing/2014/main" id="{1B7229AF-BC8C-0D97-1D21-437970B6925A}"/>
              </a:ext>
            </a:extLst>
          </p:cNvPr>
          <p:cNvCxnSpPr>
            <a:cxnSpLocks/>
          </p:cNvCxnSpPr>
          <p:nvPr/>
        </p:nvCxnSpPr>
        <p:spPr>
          <a:xfrm rot="16200000" flipH="1">
            <a:off x="6508000" y="4502553"/>
            <a:ext cx="8403680" cy="401229"/>
          </a:xfrm>
          <a:prstGeom prst="bentConnector3">
            <a:avLst/>
          </a:prstGeom>
        </p:spPr>
        <p:style>
          <a:lnRef idx="2">
            <a:schemeClr val="accent1"/>
          </a:lnRef>
          <a:fillRef idx="0">
            <a:schemeClr val="accent1"/>
          </a:fillRef>
          <a:effectRef idx="1">
            <a:schemeClr val="accent1"/>
          </a:effectRef>
          <a:fontRef idx="minor">
            <a:schemeClr val="tx1"/>
          </a:fontRef>
        </p:style>
      </p:cxnSp>
      <p:cxnSp>
        <p:nvCxnSpPr>
          <p:cNvPr id="71" name="Bağlayıcı: Dirsek 70">
            <a:extLst>
              <a:ext uri="{FF2B5EF4-FFF2-40B4-BE49-F238E27FC236}">
                <a16:creationId xmlns:a16="http://schemas.microsoft.com/office/drawing/2014/main" id="{E72976A8-A89C-2225-42F9-5AA9DA82818C}"/>
              </a:ext>
            </a:extLst>
          </p:cNvPr>
          <p:cNvCxnSpPr>
            <a:cxnSpLocks/>
          </p:cNvCxnSpPr>
          <p:nvPr/>
        </p:nvCxnSpPr>
        <p:spPr>
          <a:xfrm rot="16200000" flipH="1">
            <a:off x="610350" y="4457251"/>
            <a:ext cx="8398494" cy="497020"/>
          </a:xfrm>
          <a:prstGeom prst="bentConnector3">
            <a:avLst/>
          </a:prstGeom>
        </p:spPr>
        <p:style>
          <a:lnRef idx="2">
            <a:schemeClr val="accent1"/>
          </a:lnRef>
          <a:fillRef idx="0">
            <a:schemeClr val="accent1"/>
          </a:fillRef>
          <a:effectRef idx="1">
            <a:schemeClr val="accent1"/>
          </a:effectRef>
          <a:fontRef idx="minor">
            <a:schemeClr val="tx1"/>
          </a:fontRef>
        </p:style>
      </p:cxnSp>
      <p:pic>
        <p:nvPicPr>
          <p:cNvPr id="3" name="Resim 2">
            <a:extLst>
              <a:ext uri="{FF2B5EF4-FFF2-40B4-BE49-F238E27FC236}">
                <a16:creationId xmlns:a16="http://schemas.microsoft.com/office/drawing/2014/main" id="{1D0F1237-FC59-516F-DDE4-E8ADD1445A52}"/>
              </a:ext>
            </a:extLst>
          </p:cNvPr>
          <p:cNvPicPr>
            <a:picLocks noChangeAspect="1"/>
          </p:cNvPicPr>
          <p:nvPr/>
        </p:nvPicPr>
        <p:blipFill>
          <a:blip r:embed="rId12"/>
          <a:stretch>
            <a:fillRect/>
          </a:stretch>
        </p:blipFill>
        <p:spPr>
          <a:xfrm>
            <a:off x="13401018" y="7924030"/>
            <a:ext cx="2334727" cy="1112020"/>
          </a:xfrm>
          <a:prstGeom prst="rect">
            <a:avLst/>
          </a:prstGeom>
        </p:spPr>
      </p:pic>
      <p:sp>
        <p:nvSpPr>
          <p:cNvPr id="4" name="Dikdörtgen 3">
            <a:extLst>
              <a:ext uri="{FF2B5EF4-FFF2-40B4-BE49-F238E27FC236}">
                <a16:creationId xmlns:a16="http://schemas.microsoft.com/office/drawing/2014/main" id="{E347A9CC-5F62-BC44-E413-7A3C6B36BBDD}"/>
              </a:ext>
            </a:extLst>
          </p:cNvPr>
          <p:cNvSpPr/>
          <p:nvPr/>
        </p:nvSpPr>
        <p:spPr>
          <a:xfrm>
            <a:off x="1" y="0"/>
            <a:ext cx="16063912" cy="903605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tr-TR"/>
          </a:p>
        </p:txBody>
      </p:sp>
    </p:spTree>
    <p:extLst>
      <p:ext uri="{BB962C8B-B14F-4D97-AF65-F5344CB8AC3E}">
        <p14:creationId xmlns:p14="http://schemas.microsoft.com/office/powerpoint/2010/main" val="1346610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24" name="Rectangle 3123">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063912" cy="903605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Resim 6">
            <a:extLst>
              <a:ext uri="{FF2B5EF4-FFF2-40B4-BE49-F238E27FC236}">
                <a16:creationId xmlns:a16="http://schemas.microsoft.com/office/drawing/2014/main" id="{0C9CB9CE-96DE-4E86-AC7C-3D0BC1CFA5A5}"/>
              </a:ext>
            </a:extLst>
          </p:cNvPr>
          <p:cNvPicPr>
            <a:picLocks noChangeAspect="1"/>
          </p:cNvPicPr>
          <p:nvPr/>
        </p:nvPicPr>
        <p:blipFill>
          <a:blip r:embed="rId2">
            <a:alphaModFix/>
          </a:blip>
          <a:srcRect t="3611" b="8824"/>
          <a:stretch>
            <a:fillRect/>
          </a:stretch>
        </p:blipFill>
        <p:spPr>
          <a:xfrm>
            <a:off x="5992262" y="-6"/>
            <a:ext cx="10071649" cy="4850592"/>
          </a:xfrm>
          <a:prstGeom prst="rect">
            <a:avLst/>
          </a:prstGeom>
        </p:spPr>
      </p:pic>
      <p:pic>
        <p:nvPicPr>
          <p:cNvPr id="12" name="Resim 11">
            <a:extLst>
              <a:ext uri="{FF2B5EF4-FFF2-40B4-BE49-F238E27FC236}">
                <a16:creationId xmlns:a16="http://schemas.microsoft.com/office/drawing/2014/main" id="{5F0DDA32-A191-2A12-6988-1C123CC19FB9}"/>
              </a:ext>
            </a:extLst>
          </p:cNvPr>
          <p:cNvPicPr>
            <a:picLocks noChangeAspect="1"/>
          </p:cNvPicPr>
          <p:nvPr/>
        </p:nvPicPr>
        <p:blipFill>
          <a:blip r:embed="rId3">
            <a:extLst>
              <a:ext uri="{28A0092B-C50C-407E-A947-70E740481C1C}">
                <a14:useLocalDpi xmlns:a14="http://schemas.microsoft.com/office/drawing/2010/main" val="0"/>
              </a:ext>
            </a:extLst>
          </a:blip>
          <a:srcRect t="17153" b="8968"/>
          <a:stretch>
            <a:fillRect/>
          </a:stretch>
        </p:blipFill>
        <p:spPr>
          <a:xfrm>
            <a:off x="5992264" y="4850586"/>
            <a:ext cx="10071649" cy="4185458"/>
          </a:xfrm>
          <a:prstGeom prst="rect">
            <a:avLst/>
          </a:prstGeom>
        </p:spPr>
      </p:pic>
      <p:sp>
        <p:nvSpPr>
          <p:cNvPr id="3126" name="Rectangle 3125">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063912" cy="903605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etin kutusu 2">
            <a:extLst>
              <a:ext uri="{FF2B5EF4-FFF2-40B4-BE49-F238E27FC236}">
                <a16:creationId xmlns:a16="http://schemas.microsoft.com/office/drawing/2014/main" id="{8F54B669-ABFE-6216-5643-688BB86C38DD}"/>
              </a:ext>
            </a:extLst>
          </p:cNvPr>
          <p:cNvSpPr txBox="1"/>
          <p:nvPr/>
        </p:nvSpPr>
        <p:spPr>
          <a:xfrm>
            <a:off x="1104393" y="1469404"/>
            <a:ext cx="7109536" cy="3145884"/>
          </a:xfrm>
          <a:prstGeom prst="rect">
            <a:avLst/>
          </a:prstGeom>
        </p:spPr>
        <p:txBody>
          <a:bodyPr vert="horz" lIns="91440" tIns="45720" rIns="91440" bIns="45720" rtlCol="0" anchor="b">
            <a:normAutofit/>
            <a:scene3d>
              <a:camera prst="orthographicFront"/>
              <a:lightRig rig="harsh" dir="t"/>
            </a:scene3d>
            <a:sp3d extrusionH="57150" prstMaterial="matte">
              <a:bevelT w="63500" h="12700" prst="angle"/>
              <a:contourClr>
                <a:schemeClr val="bg1">
                  <a:lumMod val="65000"/>
                </a:schemeClr>
              </a:contourClr>
            </a:sp3d>
          </a:bodyPr>
          <a:lstStyle/>
          <a:p>
            <a:pPr defTabSz="914400">
              <a:lnSpc>
                <a:spcPct val="90000"/>
              </a:lnSpc>
              <a:spcBef>
                <a:spcPct val="0"/>
              </a:spcBef>
              <a:spcAft>
                <a:spcPts val="800"/>
              </a:spcAft>
              <a:buClr>
                <a:schemeClr val="accent1"/>
              </a:buClr>
            </a:pPr>
            <a:r>
              <a:rPr lang="en-US" sz="6600" b="1" kern="1200">
                <a:ln/>
                <a:solidFill>
                  <a:schemeClr val="bg1"/>
                </a:solidFill>
                <a:latin typeface="+mj-lt"/>
                <a:ea typeface="+mj-ea"/>
                <a:cs typeface="+mj-cs"/>
              </a:rPr>
              <a:t>SOĞUTUCULU FRİGO KASALAR</a:t>
            </a:r>
          </a:p>
        </p:txBody>
      </p:sp>
      <p:cxnSp>
        <p:nvCxnSpPr>
          <p:cNvPr id="3128" name="Straight Connector 3127">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04393" y="4850595"/>
            <a:ext cx="1495951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Resim 4">
            <a:extLst>
              <a:ext uri="{FF2B5EF4-FFF2-40B4-BE49-F238E27FC236}">
                <a16:creationId xmlns:a16="http://schemas.microsoft.com/office/drawing/2014/main" id="{55984F3F-DA50-4697-B292-4C02636E9204}"/>
              </a:ext>
            </a:extLst>
          </p:cNvPr>
          <p:cNvPicPr>
            <a:picLocks noChangeAspect="1"/>
          </p:cNvPicPr>
          <p:nvPr/>
        </p:nvPicPr>
        <p:blipFill>
          <a:blip r:embed="rId4"/>
          <a:stretch>
            <a:fillRect/>
          </a:stretch>
        </p:blipFill>
        <p:spPr>
          <a:xfrm>
            <a:off x="186839" y="7976182"/>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155783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pic>
        <p:nvPicPr>
          <p:cNvPr id="4" name="Picture 8" descr="How to Choose the Right Temperature-Controlled Transport Partner for Your  Business - Constellation Cold Logistics">
            <a:extLst>
              <a:ext uri="{FF2B5EF4-FFF2-40B4-BE49-F238E27FC236}">
                <a16:creationId xmlns:a16="http://schemas.microsoft.com/office/drawing/2014/main" id="{A2CB837D-16A2-72AC-77E2-4E2A162000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0"/>
            <a:ext cx="16063913" cy="786447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Tablo 13">
            <a:extLst>
              <a:ext uri="{FF2B5EF4-FFF2-40B4-BE49-F238E27FC236}">
                <a16:creationId xmlns:a16="http://schemas.microsoft.com/office/drawing/2014/main" id="{4E6D7022-37D0-770E-7071-7D00C8A292A9}"/>
              </a:ext>
            </a:extLst>
          </p:cNvPr>
          <p:cNvGraphicFramePr>
            <a:graphicFrameLocks noGrp="1"/>
          </p:cNvGraphicFramePr>
          <p:nvPr>
            <p:extLst>
              <p:ext uri="{D42A27DB-BD31-4B8C-83A1-F6EECF244321}">
                <p14:modId xmlns:p14="http://schemas.microsoft.com/office/powerpoint/2010/main" val="989044888"/>
              </p:ext>
            </p:extLst>
          </p:nvPr>
        </p:nvGraphicFramePr>
        <p:xfrm>
          <a:off x="59009" y="7161415"/>
          <a:ext cx="9462028" cy="1847626"/>
        </p:xfrm>
        <a:graphic>
          <a:graphicData uri="http://schemas.openxmlformats.org/drawingml/2006/table">
            <a:tbl>
              <a:tblPr firstRow="1" bandRow="1">
                <a:tableStyleId>{5C22544A-7EE6-4342-B048-85BDC9FD1C3A}</a:tableStyleId>
              </a:tblPr>
              <a:tblGrid>
                <a:gridCol w="1359338">
                  <a:extLst>
                    <a:ext uri="{9D8B030D-6E8A-4147-A177-3AD203B41FA5}">
                      <a16:colId xmlns:a16="http://schemas.microsoft.com/office/drawing/2014/main" val="2093496570"/>
                    </a:ext>
                  </a:extLst>
                </a:gridCol>
                <a:gridCol w="1471641">
                  <a:extLst>
                    <a:ext uri="{9D8B030D-6E8A-4147-A177-3AD203B41FA5}">
                      <a16:colId xmlns:a16="http://schemas.microsoft.com/office/drawing/2014/main" val="3136030261"/>
                    </a:ext>
                  </a:extLst>
                </a:gridCol>
                <a:gridCol w="1396934">
                  <a:extLst>
                    <a:ext uri="{9D8B030D-6E8A-4147-A177-3AD203B41FA5}">
                      <a16:colId xmlns:a16="http://schemas.microsoft.com/office/drawing/2014/main" val="3737867898"/>
                    </a:ext>
                  </a:extLst>
                </a:gridCol>
                <a:gridCol w="1508689">
                  <a:extLst>
                    <a:ext uri="{9D8B030D-6E8A-4147-A177-3AD203B41FA5}">
                      <a16:colId xmlns:a16="http://schemas.microsoft.com/office/drawing/2014/main" val="625466209"/>
                    </a:ext>
                  </a:extLst>
                </a:gridCol>
                <a:gridCol w="1862713">
                  <a:extLst>
                    <a:ext uri="{9D8B030D-6E8A-4147-A177-3AD203B41FA5}">
                      <a16:colId xmlns:a16="http://schemas.microsoft.com/office/drawing/2014/main" val="1363516114"/>
                    </a:ext>
                  </a:extLst>
                </a:gridCol>
                <a:gridCol w="1862713">
                  <a:extLst>
                    <a:ext uri="{9D8B030D-6E8A-4147-A177-3AD203B41FA5}">
                      <a16:colId xmlns:a16="http://schemas.microsoft.com/office/drawing/2014/main" val="1109490100"/>
                    </a:ext>
                  </a:extLst>
                </a:gridCol>
              </a:tblGrid>
              <a:tr h="390576">
                <a:tc>
                  <a:txBody>
                    <a:bodyPr/>
                    <a:lstStyle/>
                    <a:p>
                      <a:r>
                        <a:rPr lang="tr-TR" sz="1000" b="0">
                          <a:latin typeface="ADLaM Display" panose="02010000000000000000" pitchFamily="2" charset="0"/>
                          <a:ea typeface="ADLaM Display" panose="02010000000000000000" pitchFamily="2" charset="0"/>
                          <a:cs typeface="ADLaM Display" panose="02010000000000000000" pitchFamily="2" charset="0"/>
                        </a:rPr>
                        <a:t>TİP</a:t>
                      </a:r>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UZUNLUK ( MM ) MAX / MİN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GENİŞLİK  ( MM )    MAX / MİN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YÜKSEKLİK  ( MM )   MAX / MİN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KULLANIM ALANI</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SEKTÖR</a:t>
                      </a:r>
                    </a:p>
                  </a:txBody>
                  <a:tcPr marL="121924" marR="121924" marT="60962" marB="60962"/>
                </a:tc>
                <a:extLst>
                  <a:ext uri="{0D108BD9-81ED-4DB2-BD59-A6C34878D82A}">
                    <a16:rowId xmlns:a16="http://schemas.microsoft.com/office/drawing/2014/main" val="3170056897"/>
                  </a:ext>
                </a:extLst>
              </a:tr>
              <a:tr h="249496">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TIR</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13,60 m / 13,38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2,60 m / 2,40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4,00 m / 2,55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Global</a:t>
                      </a:r>
                    </a:p>
                  </a:txBody>
                  <a:tcPr marL="121924" marR="121924" marT="60962" marB="60962"/>
                </a:tc>
                <a:tc rowSpan="4">
                  <a:txBody>
                    <a:bodyPr/>
                    <a:lstStyle/>
                    <a:p>
                      <a:pPr algn="ctr"/>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p>
                      <a:pPr algn="ctr"/>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p>
                      <a:pPr algn="ctr"/>
                      <a:r>
                        <a:rPr lang="tr-TR" sz="1000" b="0" dirty="0">
                          <a:latin typeface="ADLaM Display" panose="02010000000000000000" pitchFamily="2" charset="0"/>
                          <a:ea typeface="ADLaM Display" panose="02010000000000000000" pitchFamily="2" charset="0"/>
                          <a:cs typeface="ADLaM Display" panose="02010000000000000000" pitchFamily="2" charset="0"/>
                        </a:rPr>
                        <a:t>SOĞUK GIDA / İLAÇ / KURU  GIDA / SEBZE / MEYVE </a:t>
                      </a:r>
                    </a:p>
                  </a:txBody>
                  <a:tcPr marL="121924" marR="121924" marT="60962" marB="60962"/>
                </a:tc>
                <a:extLst>
                  <a:ext uri="{0D108BD9-81ED-4DB2-BD59-A6C34878D82A}">
                    <a16:rowId xmlns:a16="http://schemas.microsoft.com/office/drawing/2014/main" val="927986529"/>
                  </a:ext>
                </a:extLst>
              </a:tr>
              <a:tr h="286900">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Kamyon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7,50 m / 5,10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2,60 m / 2,20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2,50 m / 2,00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Global</a:t>
                      </a:r>
                    </a:p>
                  </a:txBody>
                  <a:tcPr marL="121924" marR="121924" marT="60962" marB="60962"/>
                </a:tc>
                <a:tc v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956927673"/>
                  </a:ext>
                </a:extLst>
              </a:tr>
              <a:tr h="280554">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Kamyonet </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4,90 m / 3,00 m </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2,20 m / 1,70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2,20 m / 1,80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ŞEHİR İÇİ / ŞEHİR DIŞI</a:t>
                      </a:r>
                    </a:p>
                  </a:txBody>
                  <a:tcPr marL="121924" marR="121924" marT="60962" marB="60962"/>
                </a:tc>
                <a:tc v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213873498"/>
                  </a:ext>
                </a:extLst>
              </a:tr>
              <a:tr h="290946">
                <a:tc gridSpan="5">
                  <a:txBody>
                    <a:bodyPr/>
                    <a:lstStyle/>
                    <a:p>
                      <a:r>
                        <a:rPr lang="tr-TR" sz="1000" dirty="0"/>
                        <a:t>Yukarıda  Türkiye’de </a:t>
                      </a:r>
                      <a:r>
                        <a:rPr lang="tr-TR" sz="1000" b="1" dirty="0"/>
                        <a:t>satışı yapılan ve kullanılan klimalı/frigorifik üst yapılar</a:t>
                      </a:r>
                      <a:r>
                        <a:rPr lang="tr-TR" sz="1000" dirty="0"/>
                        <a:t> için, </a:t>
                      </a:r>
                      <a:r>
                        <a:rPr lang="tr-TR" sz="1000" b="1" dirty="0"/>
                        <a:t>piyasada yaygın görülen ölçü aralıklarını</a:t>
                      </a:r>
                      <a:r>
                        <a:rPr lang="tr-TR" sz="1000" dirty="0"/>
                        <a:t> grup bazında özet olarak verilmiştir. : </a:t>
                      </a:r>
                      <a:r>
                        <a:rPr lang="tr-TR" sz="1000" b="1" dirty="0"/>
                        <a:t>mevzuatta “minimum frigo kasa ölçüsü” diye bir alt sınır yok</a:t>
                      </a:r>
                      <a:r>
                        <a:rPr lang="tr-TR" sz="1000" dirty="0"/>
                        <a:t>; alt sınırlar piyasadaki yaygın üretici/uygulama örnekleri baz alınarak verilmiştir. </a:t>
                      </a:r>
                      <a:r>
                        <a:rPr lang="tr-TR" sz="1000" b="1" dirty="0"/>
                        <a:t>Azami dış ölçüler</a:t>
                      </a:r>
                      <a:r>
                        <a:rPr lang="tr-TR" sz="1000" dirty="0"/>
                        <a:t> ise Karayolları Trafik Yönetmeliği’ndeki gabari sınırlarıyla sınırlıdır. </a:t>
                      </a:r>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v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3499252907"/>
                  </a:ext>
                </a:extLst>
              </a:tr>
            </a:tbl>
          </a:graphicData>
        </a:graphic>
      </p:graphicFrame>
      <p:pic>
        <p:nvPicPr>
          <p:cNvPr id="19" name="Resim 18">
            <a:extLst>
              <a:ext uri="{FF2B5EF4-FFF2-40B4-BE49-F238E27FC236}">
                <a16:creationId xmlns:a16="http://schemas.microsoft.com/office/drawing/2014/main" id="{A78CE4CC-F8EB-4313-5080-4FECFBE66051}"/>
              </a:ext>
            </a:extLst>
          </p:cNvPr>
          <p:cNvPicPr>
            <a:picLocks noChangeAspect="1"/>
          </p:cNvPicPr>
          <p:nvPr/>
        </p:nvPicPr>
        <p:blipFill>
          <a:blip r:embed="rId5"/>
          <a:stretch>
            <a:fillRect/>
          </a:stretch>
        </p:blipFill>
        <p:spPr>
          <a:xfrm>
            <a:off x="59009" y="76430"/>
            <a:ext cx="3049448" cy="1787216"/>
          </a:xfrm>
          <a:prstGeom prst="rect">
            <a:avLst/>
          </a:prstGeom>
        </p:spPr>
      </p:pic>
      <p:pic>
        <p:nvPicPr>
          <p:cNvPr id="22" name="Resim 21">
            <a:extLst>
              <a:ext uri="{FF2B5EF4-FFF2-40B4-BE49-F238E27FC236}">
                <a16:creationId xmlns:a16="http://schemas.microsoft.com/office/drawing/2014/main" id="{EC8C2AAA-3BF8-10E1-6598-FF3304B4ADA6}"/>
              </a:ext>
            </a:extLst>
          </p:cNvPr>
          <p:cNvPicPr>
            <a:picLocks noChangeAspect="1"/>
          </p:cNvPicPr>
          <p:nvPr/>
        </p:nvPicPr>
        <p:blipFill>
          <a:blip r:embed="rId6"/>
          <a:stretch>
            <a:fillRect/>
          </a:stretch>
        </p:blipFill>
        <p:spPr>
          <a:xfrm>
            <a:off x="3265298" y="76430"/>
            <a:ext cx="3049448" cy="1787216"/>
          </a:xfrm>
          <a:prstGeom prst="rect">
            <a:avLst/>
          </a:prstGeom>
        </p:spPr>
      </p:pic>
      <p:pic>
        <p:nvPicPr>
          <p:cNvPr id="24" name="Resim 23">
            <a:extLst>
              <a:ext uri="{FF2B5EF4-FFF2-40B4-BE49-F238E27FC236}">
                <a16:creationId xmlns:a16="http://schemas.microsoft.com/office/drawing/2014/main" id="{5709B186-34FE-2169-30BF-5900ACDB95DA}"/>
              </a:ext>
            </a:extLst>
          </p:cNvPr>
          <p:cNvPicPr>
            <a:picLocks noChangeAspect="1"/>
          </p:cNvPicPr>
          <p:nvPr/>
        </p:nvPicPr>
        <p:blipFill>
          <a:blip r:embed="rId7"/>
          <a:stretch>
            <a:fillRect/>
          </a:stretch>
        </p:blipFill>
        <p:spPr>
          <a:xfrm>
            <a:off x="6471587" y="76430"/>
            <a:ext cx="3049448" cy="1787216"/>
          </a:xfrm>
          <a:prstGeom prst="rect">
            <a:avLst/>
          </a:prstGeom>
        </p:spPr>
      </p:pic>
      <p:pic>
        <p:nvPicPr>
          <p:cNvPr id="26" name="Resim 25">
            <a:extLst>
              <a:ext uri="{FF2B5EF4-FFF2-40B4-BE49-F238E27FC236}">
                <a16:creationId xmlns:a16="http://schemas.microsoft.com/office/drawing/2014/main" id="{69CE7113-ECDF-D22E-687F-4A3E0EAA3A8F}"/>
              </a:ext>
            </a:extLst>
          </p:cNvPr>
          <p:cNvPicPr>
            <a:picLocks noChangeAspect="1"/>
          </p:cNvPicPr>
          <p:nvPr/>
        </p:nvPicPr>
        <p:blipFill>
          <a:blip r:embed="rId8"/>
          <a:stretch>
            <a:fillRect/>
          </a:stretch>
        </p:blipFill>
        <p:spPr>
          <a:xfrm>
            <a:off x="9709049" y="76430"/>
            <a:ext cx="3049448" cy="1787216"/>
          </a:xfrm>
          <a:prstGeom prst="rect">
            <a:avLst/>
          </a:prstGeom>
        </p:spPr>
      </p:pic>
      <p:pic>
        <p:nvPicPr>
          <p:cNvPr id="28" name="Resim 27">
            <a:extLst>
              <a:ext uri="{FF2B5EF4-FFF2-40B4-BE49-F238E27FC236}">
                <a16:creationId xmlns:a16="http://schemas.microsoft.com/office/drawing/2014/main" id="{233BE8A1-3D34-2551-B81B-1F07F3B8FAEB}"/>
              </a:ext>
            </a:extLst>
          </p:cNvPr>
          <p:cNvPicPr>
            <a:picLocks noChangeAspect="1"/>
          </p:cNvPicPr>
          <p:nvPr/>
        </p:nvPicPr>
        <p:blipFill>
          <a:blip r:embed="rId9"/>
          <a:stretch>
            <a:fillRect/>
          </a:stretch>
        </p:blipFill>
        <p:spPr>
          <a:xfrm flipH="1">
            <a:off x="12976708" y="76431"/>
            <a:ext cx="3049446" cy="1787215"/>
          </a:xfrm>
          <a:prstGeom prst="rect">
            <a:avLst/>
          </a:prstGeom>
        </p:spPr>
      </p:pic>
      <p:pic>
        <p:nvPicPr>
          <p:cNvPr id="5" name="Resim 4">
            <a:extLst>
              <a:ext uri="{FF2B5EF4-FFF2-40B4-BE49-F238E27FC236}">
                <a16:creationId xmlns:a16="http://schemas.microsoft.com/office/drawing/2014/main" id="{F267BE22-5E74-40F8-8475-DA7A60EB5953}"/>
              </a:ext>
            </a:extLst>
          </p:cNvPr>
          <p:cNvPicPr>
            <a:picLocks noChangeAspect="1"/>
          </p:cNvPicPr>
          <p:nvPr/>
        </p:nvPicPr>
        <p:blipFill>
          <a:blip r:embed="rId10"/>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347526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Metin kutusu 4">
            <a:extLst>
              <a:ext uri="{FF2B5EF4-FFF2-40B4-BE49-F238E27FC236}">
                <a16:creationId xmlns:a16="http://schemas.microsoft.com/office/drawing/2014/main" id="{F1EA112B-7640-BC23-2780-DA3C94526AEB}"/>
              </a:ext>
            </a:extLst>
          </p:cNvPr>
          <p:cNvSpPr txBox="1"/>
          <p:nvPr/>
        </p:nvSpPr>
        <p:spPr>
          <a:xfrm>
            <a:off x="3408869" y="311985"/>
            <a:ext cx="10063595" cy="369332"/>
          </a:xfrm>
          <a:prstGeom prst="rect">
            <a:avLst/>
          </a:prstGeom>
          <a:noFill/>
        </p:spPr>
        <p:txBody>
          <a:bodyPr wrap="square">
            <a:spAutoFit/>
          </a:bodyPr>
          <a:lstStyle/>
          <a:p>
            <a:pPr algn="l">
              <a:buNone/>
            </a:pPr>
            <a:r>
              <a:rPr lang="tr-TR" b="1" i="0" cap="all" dirty="0">
                <a:solidFill>
                  <a:srgbClr val="323239"/>
                </a:solidFill>
                <a:effectLst/>
                <a:latin typeface="Montserrat" panose="00000500000000000000" pitchFamily="2" charset="-94"/>
              </a:rPr>
              <a:t>Soğutmalı Kamyon Kasalarının Performansını Nasıl Artırıyoruz?</a:t>
            </a:r>
          </a:p>
        </p:txBody>
      </p:sp>
      <p:pic>
        <p:nvPicPr>
          <p:cNvPr id="7" name="Resim 6">
            <a:extLst>
              <a:ext uri="{FF2B5EF4-FFF2-40B4-BE49-F238E27FC236}">
                <a16:creationId xmlns:a16="http://schemas.microsoft.com/office/drawing/2014/main" id="{1535A78F-EFC3-8C0A-6F5D-FD0A6D5A9A37}"/>
              </a:ext>
            </a:extLst>
          </p:cNvPr>
          <p:cNvPicPr>
            <a:picLocks noChangeAspect="1"/>
          </p:cNvPicPr>
          <p:nvPr/>
        </p:nvPicPr>
        <p:blipFill>
          <a:blip r:embed="rId2"/>
          <a:stretch>
            <a:fillRect/>
          </a:stretch>
        </p:blipFill>
        <p:spPr>
          <a:xfrm>
            <a:off x="17586" y="952807"/>
            <a:ext cx="5430008" cy="3781953"/>
          </a:xfrm>
          <a:prstGeom prst="rect">
            <a:avLst/>
          </a:prstGeom>
        </p:spPr>
      </p:pic>
      <p:sp>
        <p:nvSpPr>
          <p:cNvPr id="9" name="Metin kutusu 8">
            <a:extLst>
              <a:ext uri="{FF2B5EF4-FFF2-40B4-BE49-F238E27FC236}">
                <a16:creationId xmlns:a16="http://schemas.microsoft.com/office/drawing/2014/main" id="{BB62E15C-5631-D1E9-4E00-4668FB459B77}"/>
              </a:ext>
            </a:extLst>
          </p:cNvPr>
          <p:cNvSpPr txBox="1"/>
          <p:nvPr/>
        </p:nvSpPr>
        <p:spPr>
          <a:xfrm>
            <a:off x="1137804" y="4927037"/>
            <a:ext cx="8032172" cy="369332"/>
          </a:xfrm>
          <a:prstGeom prst="rect">
            <a:avLst/>
          </a:prstGeom>
          <a:noFill/>
        </p:spPr>
        <p:txBody>
          <a:bodyPr wrap="square">
            <a:spAutoFit/>
          </a:bodyPr>
          <a:lstStyle/>
          <a:p>
            <a:r>
              <a:rPr lang="tr-TR" b="1" i="0" dirty="0">
                <a:solidFill>
                  <a:srgbClr val="3C3C3C"/>
                </a:solidFill>
                <a:effectLst/>
                <a:latin typeface="Open Sans" panose="020B0606030504020204" pitchFamily="34" charset="0"/>
              </a:rPr>
              <a:t>Yüksek mukavemetli yapı</a:t>
            </a:r>
            <a:endParaRPr lang="tr-TR" dirty="0"/>
          </a:p>
        </p:txBody>
      </p:sp>
      <p:sp>
        <p:nvSpPr>
          <p:cNvPr id="11" name="Metin kutusu 10">
            <a:extLst>
              <a:ext uri="{FF2B5EF4-FFF2-40B4-BE49-F238E27FC236}">
                <a16:creationId xmlns:a16="http://schemas.microsoft.com/office/drawing/2014/main" id="{61FE6EF3-FD49-0AB2-B014-75073BDB5505}"/>
              </a:ext>
            </a:extLst>
          </p:cNvPr>
          <p:cNvSpPr txBox="1"/>
          <p:nvPr/>
        </p:nvSpPr>
        <p:spPr>
          <a:xfrm>
            <a:off x="12497" y="5488646"/>
            <a:ext cx="5430007" cy="3108543"/>
          </a:xfrm>
          <a:prstGeom prst="rect">
            <a:avLst/>
          </a:prstGeom>
          <a:noFill/>
        </p:spPr>
        <p:txBody>
          <a:bodyPr wrap="square">
            <a:spAutoFit/>
          </a:bodyPr>
          <a:lstStyle/>
          <a:p>
            <a:r>
              <a:rPr lang="tr-TR" sz="1400" dirty="0">
                <a:latin typeface="Open Sans" panose="020B0606030504020204" pitchFamily="34" charset="0"/>
                <a:ea typeface="Open Sans" panose="020B0606030504020204" pitchFamily="34" charset="0"/>
                <a:cs typeface="Open Sans" panose="020B0606030504020204" pitchFamily="34" charset="0"/>
              </a:rPr>
              <a:t>Kamyon yan perdeleri, birinci sınıf Avrupa polimer kamyon perde kumaşlarından üretilmiştir. Geniş ürün yelpazemizden tokalar ve makaralarla perdeleri tam olarak ihtiyaçlarınıza göre uyarlıyoruz. </a:t>
            </a:r>
          </a:p>
          <a:p>
            <a:r>
              <a:rPr lang="tr-TR" sz="1400" dirty="0">
                <a:latin typeface="Open Sans" panose="020B0606030504020204" pitchFamily="34" charset="0"/>
                <a:ea typeface="Open Sans" panose="020B0606030504020204" pitchFamily="34" charset="0"/>
                <a:cs typeface="Open Sans" panose="020B0606030504020204" pitchFamily="34" charset="0"/>
              </a:rPr>
              <a:t>Ayrıca canlı, yüksek çözünürlüklü dijital grafikler de sunmaktadır.</a:t>
            </a:r>
          </a:p>
          <a:p>
            <a:r>
              <a:rPr lang="tr-TR" sz="1400" dirty="0">
                <a:latin typeface="Open Sans" panose="020B0606030504020204" pitchFamily="34" charset="0"/>
                <a:ea typeface="Open Sans" panose="020B0606030504020204" pitchFamily="34" charset="0"/>
                <a:cs typeface="Open Sans" panose="020B0606030504020204" pitchFamily="34" charset="0"/>
              </a:rPr>
              <a:t>Kamyon yan perde kumaşı, tren, gemi, konteyner gibi taşıma tesisleri ve depo tenteleri için kullanılır. İşlerinin doğası gereği, kamyonlar genellikle hava koşullarından veya kazalardan kaynaklanan hasarlara en çok maruz kalan ortamlarda bulunur, bu nedenle kullanılmadıkları zamanlarda onlara yeterli koruma sağlamak özellikle önemlidir. Kamyon örtü kumaşı, aracınızın dışını hava koşullarından ve hatta kazara oluşabilecek fiziksel hasarlardan koruyabilir.</a:t>
            </a:r>
          </a:p>
        </p:txBody>
      </p:sp>
      <p:sp>
        <p:nvSpPr>
          <p:cNvPr id="15" name="Metin kutusu 14">
            <a:extLst>
              <a:ext uri="{FF2B5EF4-FFF2-40B4-BE49-F238E27FC236}">
                <a16:creationId xmlns:a16="http://schemas.microsoft.com/office/drawing/2014/main" id="{C48B49D7-606D-00F1-B21C-C9F52EAE7576}"/>
              </a:ext>
            </a:extLst>
          </p:cNvPr>
          <p:cNvSpPr txBox="1"/>
          <p:nvPr/>
        </p:nvSpPr>
        <p:spPr>
          <a:xfrm>
            <a:off x="6816702" y="4952402"/>
            <a:ext cx="3008169" cy="369332"/>
          </a:xfrm>
          <a:prstGeom prst="rect">
            <a:avLst/>
          </a:prstGeom>
          <a:noFill/>
        </p:spPr>
        <p:txBody>
          <a:bodyPr wrap="square">
            <a:spAutoFit/>
          </a:bodyPr>
          <a:lstStyle/>
          <a:p>
            <a:r>
              <a:rPr lang="tr-TR" b="1" i="0" dirty="0">
                <a:solidFill>
                  <a:srgbClr val="3C3C3C"/>
                </a:solidFill>
                <a:effectLst/>
                <a:latin typeface="Open Sans" panose="020B0606030504020204" pitchFamily="34" charset="0"/>
              </a:rPr>
              <a:t>Modüler Tasarım</a:t>
            </a:r>
            <a:endParaRPr lang="tr-TR" dirty="0"/>
          </a:p>
        </p:txBody>
      </p:sp>
      <p:sp>
        <p:nvSpPr>
          <p:cNvPr id="17" name="Metin kutusu 16">
            <a:extLst>
              <a:ext uri="{FF2B5EF4-FFF2-40B4-BE49-F238E27FC236}">
                <a16:creationId xmlns:a16="http://schemas.microsoft.com/office/drawing/2014/main" id="{BE616199-DA1C-AB57-162B-AF45DDD254F0}"/>
              </a:ext>
            </a:extLst>
          </p:cNvPr>
          <p:cNvSpPr txBox="1"/>
          <p:nvPr/>
        </p:nvSpPr>
        <p:spPr>
          <a:xfrm>
            <a:off x="5442504" y="5488646"/>
            <a:ext cx="5449060" cy="1384995"/>
          </a:xfrm>
          <a:prstGeom prst="rect">
            <a:avLst/>
          </a:prstGeom>
          <a:noFill/>
        </p:spPr>
        <p:txBody>
          <a:bodyPr wrap="square">
            <a:spAutoFit/>
          </a:bodyPr>
          <a:lstStyle/>
          <a:p>
            <a:r>
              <a:rPr lang="tr-TR" sz="1400" b="0" i="0" dirty="0">
                <a:solidFill>
                  <a:srgbClr val="3C3C3C"/>
                </a:solidFill>
                <a:effectLst/>
                <a:latin typeface="Open Sans" panose="020B0606030504020204" pitchFamily="34" charset="0"/>
              </a:rPr>
              <a:t>Soğutmalı kamyon kasasının her bir tarafı, tamamen kompozit bir panelden oluşur. Kamyon kasası alüminyum profillerle sabitlenir ve paneller perçinler ve sızdırmazlık malzemeleriyle sıkıca birbirine bağlanır. Bu nedenle, kasanın montajı basit ve verimli bir işlemdir ve onarım gerektiğinde sökülmesi de çok kolaydır.</a:t>
            </a:r>
            <a:endParaRPr lang="tr-TR" sz="1400" dirty="0"/>
          </a:p>
        </p:txBody>
      </p:sp>
      <p:pic>
        <p:nvPicPr>
          <p:cNvPr id="19" name="Resim 18">
            <a:extLst>
              <a:ext uri="{FF2B5EF4-FFF2-40B4-BE49-F238E27FC236}">
                <a16:creationId xmlns:a16="http://schemas.microsoft.com/office/drawing/2014/main" id="{87E9E374-72A7-1484-CB3B-CC5EF954D1C5}"/>
              </a:ext>
            </a:extLst>
          </p:cNvPr>
          <p:cNvPicPr>
            <a:picLocks noChangeAspect="1"/>
          </p:cNvPicPr>
          <p:nvPr/>
        </p:nvPicPr>
        <p:blipFill>
          <a:blip r:embed="rId3"/>
          <a:stretch>
            <a:fillRect/>
          </a:stretch>
        </p:blipFill>
        <p:spPr>
          <a:xfrm>
            <a:off x="10898600" y="952807"/>
            <a:ext cx="5147728" cy="3753374"/>
          </a:xfrm>
          <a:prstGeom prst="rect">
            <a:avLst/>
          </a:prstGeom>
        </p:spPr>
      </p:pic>
      <p:sp>
        <p:nvSpPr>
          <p:cNvPr id="21" name="Metin kutusu 20">
            <a:extLst>
              <a:ext uri="{FF2B5EF4-FFF2-40B4-BE49-F238E27FC236}">
                <a16:creationId xmlns:a16="http://schemas.microsoft.com/office/drawing/2014/main" id="{DD92F8EA-1287-3EC6-5572-FEFCCD1F31F4}"/>
              </a:ext>
            </a:extLst>
          </p:cNvPr>
          <p:cNvSpPr txBox="1"/>
          <p:nvPr/>
        </p:nvSpPr>
        <p:spPr>
          <a:xfrm>
            <a:off x="12289847" y="4945666"/>
            <a:ext cx="2122343" cy="369332"/>
          </a:xfrm>
          <a:prstGeom prst="rect">
            <a:avLst/>
          </a:prstGeom>
          <a:noFill/>
        </p:spPr>
        <p:txBody>
          <a:bodyPr wrap="square">
            <a:spAutoFit/>
          </a:bodyPr>
          <a:lstStyle/>
          <a:p>
            <a:r>
              <a:rPr lang="tr-TR" b="1" i="0" dirty="0">
                <a:solidFill>
                  <a:srgbClr val="3C3C3C"/>
                </a:solidFill>
                <a:effectLst/>
                <a:latin typeface="Open Sans" panose="020B0606030504020204" pitchFamily="34" charset="0"/>
              </a:rPr>
              <a:t>Isı Yalıtımı</a:t>
            </a:r>
            <a:endParaRPr lang="tr-TR" dirty="0"/>
          </a:p>
        </p:txBody>
      </p:sp>
      <p:sp>
        <p:nvSpPr>
          <p:cNvPr id="23" name="Metin kutusu 22">
            <a:extLst>
              <a:ext uri="{FF2B5EF4-FFF2-40B4-BE49-F238E27FC236}">
                <a16:creationId xmlns:a16="http://schemas.microsoft.com/office/drawing/2014/main" id="{F1E4C2B0-ED34-AAAD-8E36-ACBDCB457FC5}"/>
              </a:ext>
            </a:extLst>
          </p:cNvPr>
          <p:cNvSpPr txBox="1"/>
          <p:nvPr/>
        </p:nvSpPr>
        <p:spPr>
          <a:xfrm>
            <a:off x="10891564" y="5488646"/>
            <a:ext cx="5147728" cy="2246769"/>
          </a:xfrm>
          <a:prstGeom prst="rect">
            <a:avLst/>
          </a:prstGeom>
          <a:noFill/>
        </p:spPr>
        <p:txBody>
          <a:bodyPr wrap="square">
            <a:spAutoFit/>
          </a:bodyPr>
          <a:lstStyle/>
          <a:p>
            <a:r>
              <a:rPr lang="tr-TR" sz="1400" b="0" i="0" dirty="0">
                <a:solidFill>
                  <a:srgbClr val="3C3C3C"/>
                </a:solidFill>
                <a:effectLst/>
                <a:latin typeface="Open Sans" panose="020B0606030504020204" pitchFamily="34" charset="0"/>
              </a:rPr>
              <a:t>Kutu panelleri arasında boşluk bulunmamaktadır ve kapı panelleri ile kapı çerçeveleri arasında yüksek performanslı kauçuk contalar kullanılarak tamamen su geçirmezlik sağlanmıştır. Kutunun tamamı düşük ısı iletkenliğine sahip malzemelerden üretilmiştir ve kutunun köşelerindeki ısı köprüsü sorunu ortadan kaldırılmıştır. Soğutma ünitesi düşük tüketimli ve yüksek ısı yalıtım etkisine sahiptir. Mükemmel ısı yalıtım performansı sayesinde, soğutma ünitesi arızalansa bile, iç sıcaklık birkaç saat boyunca normal seviyede tutulabilir.</a:t>
            </a:r>
            <a:endParaRPr lang="tr-TR" sz="1400" dirty="0"/>
          </a:p>
        </p:txBody>
      </p:sp>
      <p:pic>
        <p:nvPicPr>
          <p:cNvPr id="2050" name="Picture 2" descr="Refrigerated Box Truck Body Design - Composite Box">
            <a:extLst>
              <a:ext uri="{FF2B5EF4-FFF2-40B4-BE49-F238E27FC236}">
                <a16:creationId xmlns:a16="http://schemas.microsoft.com/office/drawing/2014/main" id="{20D0004E-F8B3-B04B-AC89-06AC9350FB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9540" y="1009966"/>
            <a:ext cx="5449060" cy="3696216"/>
          </a:xfrm>
          <a:prstGeom prst="rect">
            <a:avLst/>
          </a:prstGeom>
          <a:noFill/>
          <a:ln w="3175">
            <a:solidFill>
              <a:schemeClr val="tx1"/>
            </a:solidFill>
          </a:ln>
          <a:extLst>
            <a:ext uri="{909E8E84-426E-40DD-AFC4-6F175D3DCCD1}">
              <a14:hiddenFill xmlns:a14="http://schemas.microsoft.com/office/drawing/2010/main">
                <a:solidFill>
                  <a:srgbClr val="FFFFFF"/>
                </a:solidFill>
              </a14:hiddenFill>
            </a:ext>
          </a:extLst>
        </p:spPr>
      </p:pic>
      <p:pic>
        <p:nvPicPr>
          <p:cNvPr id="2" name="Resim 1">
            <a:extLst>
              <a:ext uri="{FF2B5EF4-FFF2-40B4-BE49-F238E27FC236}">
                <a16:creationId xmlns:a16="http://schemas.microsoft.com/office/drawing/2014/main" id="{FFE2A794-6AAD-7D64-DB90-EB3FBDC08013}"/>
              </a:ext>
            </a:extLst>
          </p:cNvPr>
          <p:cNvPicPr>
            <a:picLocks noChangeAspect="1"/>
          </p:cNvPicPr>
          <p:nvPr/>
        </p:nvPicPr>
        <p:blipFill>
          <a:blip r:embed="rId5"/>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Dikdörtgen 2">
            <a:extLst>
              <a:ext uri="{FF2B5EF4-FFF2-40B4-BE49-F238E27FC236}">
                <a16:creationId xmlns:a16="http://schemas.microsoft.com/office/drawing/2014/main" id="{88C9C10A-AB51-1580-2DE1-664604C485FA}"/>
              </a:ext>
            </a:extLst>
          </p:cNvPr>
          <p:cNvSpPr/>
          <p:nvPr/>
        </p:nvSpPr>
        <p:spPr>
          <a:xfrm>
            <a:off x="12497" y="0"/>
            <a:ext cx="16026795" cy="903605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tr-TR"/>
          </a:p>
        </p:txBody>
      </p:sp>
    </p:spTree>
    <p:extLst>
      <p:ext uri="{BB962C8B-B14F-4D97-AF65-F5344CB8AC3E}">
        <p14:creationId xmlns:p14="http://schemas.microsoft.com/office/powerpoint/2010/main" val="3092572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Metin kutusu 4">
            <a:extLst>
              <a:ext uri="{FF2B5EF4-FFF2-40B4-BE49-F238E27FC236}">
                <a16:creationId xmlns:a16="http://schemas.microsoft.com/office/drawing/2014/main" id="{AE0D8B90-32CE-570A-57F1-DD78C403B4A2}"/>
              </a:ext>
            </a:extLst>
          </p:cNvPr>
          <p:cNvSpPr txBox="1"/>
          <p:nvPr/>
        </p:nvSpPr>
        <p:spPr>
          <a:xfrm>
            <a:off x="-216" y="385016"/>
            <a:ext cx="8032172" cy="369332"/>
          </a:xfrm>
          <a:prstGeom prst="rect">
            <a:avLst/>
          </a:prstGeom>
          <a:noFill/>
        </p:spPr>
        <p:txBody>
          <a:bodyPr wrap="square">
            <a:spAutoFit/>
          </a:bodyPr>
          <a:lstStyle/>
          <a:p>
            <a:pPr algn="l">
              <a:buNone/>
            </a:pPr>
            <a:r>
              <a:rPr lang="tr-TR" b="1" i="0" cap="all" dirty="0">
                <a:solidFill>
                  <a:srgbClr val="323239"/>
                </a:solidFill>
                <a:effectLst/>
                <a:latin typeface="Montserrat" panose="00000500000000000000" pitchFamily="2" charset="-94"/>
              </a:rPr>
              <a:t>Fiberglas Soğutmalı Kamyon Panelleri</a:t>
            </a:r>
          </a:p>
        </p:txBody>
      </p:sp>
      <p:sp>
        <p:nvSpPr>
          <p:cNvPr id="7" name="Metin kutusu 6">
            <a:extLst>
              <a:ext uri="{FF2B5EF4-FFF2-40B4-BE49-F238E27FC236}">
                <a16:creationId xmlns:a16="http://schemas.microsoft.com/office/drawing/2014/main" id="{83775C68-E3E3-9BDC-E45B-D5B365E85389}"/>
              </a:ext>
            </a:extLst>
          </p:cNvPr>
          <p:cNvSpPr txBox="1"/>
          <p:nvPr/>
        </p:nvSpPr>
        <p:spPr>
          <a:xfrm>
            <a:off x="88322" y="754348"/>
            <a:ext cx="8032172" cy="1600438"/>
          </a:xfrm>
          <a:prstGeom prst="rect">
            <a:avLst/>
          </a:prstGeom>
          <a:noFill/>
        </p:spPr>
        <p:txBody>
          <a:bodyPr wrap="square">
            <a:spAutoFit/>
          </a:bodyPr>
          <a:lstStyle/>
          <a:p>
            <a:r>
              <a:rPr lang="tr-TR" sz="1400" b="0" i="0" dirty="0">
                <a:solidFill>
                  <a:srgbClr val="3C3C3C"/>
                </a:solidFill>
                <a:effectLst/>
                <a:latin typeface="Open Sans" panose="020B0606030504020204" pitchFamily="34" charset="0"/>
              </a:rPr>
              <a:t>Soğutmalı kamyon kasalarında fiberglas köpük sandviç panellerin kullanımı giderek yaygınlaşmakta ve sektörün gelişiminde önemli bir trend haline gelmektedir. Buna karşılık, geleneksel metal izolasyon panellerinin performansı sınırlıdır ve soğutmalı kamyon performansına yönelik artan pazar talebini karşılamak zordur. Fiberglas köpük sandviç paneller, metal izolasyon panellerini çok aşan birçok mükemmel özelliği bir araya getirir ve özellikle gıda, sebze, meyve, soğuk içecekler, et ve deniz ürünleri gibi düşük sıcaklıkta depolama gerektiren ürünlerin taşınması için uygundur.</a:t>
            </a:r>
            <a:endParaRPr lang="tr-TR" sz="1400" dirty="0"/>
          </a:p>
        </p:txBody>
      </p:sp>
      <p:sp>
        <p:nvSpPr>
          <p:cNvPr id="9" name="Metin kutusu 8">
            <a:extLst>
              <a:ext uri="{FF2B5EF4-FFF2-40B4-BE49-F238E27FC236}">
                <a16:creationId xmlns:a16="http://schemas.microsoft.com/office/drawing/2014/main" id="{93837404-CED8-595B-3697-BA68A8FF27F3}"/>
              </a:ext>
            </a:extLst>
          </p:cNvPr>
          <p:cNvSpPr txBox="1"/>
          <p:nvPr/>
        </p:nvSpPr>
        <p:spPr>
          <a:xfrm>
            <a:off x="88322" y="2456877"/>
            <a:ext cx="8032172" cy="369332"/>
          </a:xfrm>
          <a:prstGeom prst="rect">
            <a:avLst/>
          </a:prstGeom>
          <a:noFill/>
        </p:spPr>
        <p:txBody>
          <a:bodyPr wrap="square">
            <a:spAutoFit/>
          </a:bodyPr>
          <a:lstStyle/>
          <a:p>
            <a:pPr algn="l">
              <a:buNone/>
            </a:pPr>
            <a:r>
              <a:rPr lang="tr-TR" b="1" i="0" cap="all" dirty="0">
                <a:solidFill>
                  <a:srgbClr val="323239"/>
                </a:solidFill>
                <a:effectLst/>
                <a:latin typeface="Montserrat" panose="00000500000000000000" pitchFamily="2" charset="-94"/>
              </a:rPr>
              <a:t>Başlıca Özellikler şunlardır :</a:t>
            </a:r>
          </a:p>
        </p:txBody>
      </p:sp>
      <p:sp>
        <p:nvSpPr>
          <p:cNvPr id="11" name="Metin kutusu 10">
            <a:extLst>
              <a:ext uri="{FF2B5EF4-FFF2-40B4-BE49-F238E27FC236}">
                <a16:creationId xmlns:a16="http://schemas.microsoft.com/office/drawing/2014/main" id="{30246A55-3287-C3AB-12CF-90B34170A029}"/>
              </a:ext>
            </a:extLst>
          </p:cNvPr>
          <p:cNvSpPr txBox="1"/>
          <p:nvPr/>
        </p:nvSpPr>
        <p:spPr>
          <a:xfrm>
            <a:off x="88322" y="2928300"/>
            <a:ext cx="8058150" cy="1384995"/>
          </a:xfrm>
          <a:prstGeom prst="rect">
            <a:avLst/>
          </a:prstGeom>
          <a:noFill/>
        </p:spPr>
        <p:txBody>
          <a:bodyPr wrap="square">
            <a:spAutoFit/>
          </a:bodyPr>
          <a:lstStyle/>
          <a:p>
            <a:pPr algn="l">
              <a:buFont typeface="Arial" panose="020B0604020202020204" pitchFamily="34" charset="0"/>
              <a:buChar char="•"/>
            </a:pPr>
            <a:r>
              <a:rPr lang="tr-TR" sz="1400" b="1" i="0" dirty="0">
                <a:solidFill>
                  <a:srgbClr val="3C3C3C"/>
                </a:solidFill>
                <a:effectLst/>
                <a:latin typeface="Open Sans" panose="020B0606030504020204" pitchFamily="34" charset="0"/>
              </a:rPr>
              <a:t>Isı yalıtımı.</a:t>
            </a:r>
            <a:endParaRPr lang="tr-TR" sz="1400" b="0" i="0" dirty="0">
              <a:solidFill>
                <a:srgbClr val="3C3C3C"/>
              </a:solidFill>
              <a:effectLst/>
              <a:latin typeface="Open Sans" panose="020B0606030504020204" pitchFamily="34" charset="0"/>
            </a:endParaRPr>
          </a:p>
          <a:p>
            <a:pPr algn="l">
              <a:buFont typeface="Arial" panose="020B0604020202020204" pitchFamily="34" charset="0"/>
              <a:buChar char="•"/>
            </a:pPr>
            <a:r>
              <a:rPr lang="tr-TR" sz="1400" b="1" i="0" dirty="0">
                <a:solidFill>
                  <a:srgbClr val="3C3C3C"/>
                </a:solidFill>
                <a:effectLst/>
                <a:latin typeface="Open Sans" panose="020B0606030504020204" pitchFamily="34" charset="0"/>
              </a:rPr>
              <a:t>Hafif.</a:t>
            </a:r>
            <a:endParaRPr lang="tr-TR" sz="1400" b="0" i="0" dirty="0">
              <a:solidFill>
                <a:srgbClr val="3C3C3C"/>
              </a:solidFill>
              <a:effectLst/>
              <a:latin typeface="Open Sans" panose="020B0606030504020204" pitchFamily="34" charset="0"/>
            </a:endParaRPr>
          </a:p>
          <a:p>
            <a:pPr algn="l">
              <a:buFont typeface="Arial" panose="020B0604020202020204" pitchFamily="34" charset="0"/>
              <a:buChar char="•"/>
            </a:pPr>
            <a:r>
              <a:rPr lang="tr-TR" sz="1400" b="1" i="0" dirty="0">
                <a:solidFill>
                  <a:srgbClr val="3C3C3C"/>
                </a:solidFill>
                <a:effectLst/>
                <a:latin typeface="Open Sans" panose="020B0606030504020204" pitchFamily="34" charset="0"/>
              </a:rPr>
              <a:t>Temizlemesi kolay.</a:t>
            </a:r>
            <a:endParaRPr lang="tr-TR" sz="1400" b="0" i="0" dirty="0">
              <a:solidFill>
                <a:srgbClr val="3C3C3C"/>
              </a:solidFill>
              <a:effectLst/>
              <a:latin typeface="Open Sans" panose="020B0606030504020204" pitchFamily="34" charset="0"/>
            </a:endParaRPr>
          </a:p>
          <a:p>
            <a:pPr algn="l">
              <a:buFont typeface="Arial" panose="020B0604020202020204" pitchFamily="34" charset="0"/>
              <a:buChar char="•"/>
            </a:pPr>
            <a:r>
              <a:rPr lang="tr-TR" sz="1400" b="1" i="0" dirty="0">
                <a:solidFill>
                  <a:srgbClr val="3C3C3C"/>
                </a:solidFill>
                <a:effectLst/>
                <a:latin typeface="Open Sans" panose="020B0606030504020204" pitchFamily="34" charset="0"/>
              </a:rPr>
              <a:t>Su geçirmez ve neme dayanıklı, daha iyi sızdırmazlık performansı sunar.</a:t>
            </a:r>
            <a:endParaRPr lang="tr-TR" sz="1400" b="0" i="0" dirty="0">
              <a:solidFill>
                <a:srgbClr val="3C3C3C"/>
              </a:solidFill>
              <a:effectLst/>
              <a:latin typeface="Open Sans" panose="020B0606030504020204" pitchFamily="34" charset="0"/>
            </a:endParaRPr>
          </a:p>
          <a:p>
            <a:pPr algn="l">
              <a:buFont typeface="Arial" panose="020B0604020202020204" pitchFamily="34" charset="0"/>
              <a:buChar char="•"/>
            </a:pPr>
            <a:r>
              <a:rPr lang="tr-TR" sz="1400" b="1" i="0" dirty="0">
                <a:solidFill>
                  <a:srgbClr val="3C3C3C"/>
                </a:solidFill>
                <a:effectLst/>
                <a:latin typeface="Open Sans" panose="020B0606030504020204" pitchFamily="34" charset="0"/>
              </a:rPr>
              <a:t>Tamiri kolay.</a:t>
            </a:r>
            <a:endParaRPr lang="tr-TR" sz="1400" b="0" i="0" dirty="0">
              <a:solidFill>
                <a:srgbClr val="3C3C3C"/>
              </a:solidFill>
              <a:effectLst/>
              <a:latin typeface="Open Sans" panose="020B0606030504020204" pitchFamily="34" charset="0"/>
            </a:endParaRPr>
          </a:p>
          <a:p>
            <a:pPr algn="l">
              <a:buFont typeface="Arial" panose="020B0604020202020204" pitchFamily="34" charset="0"/>
              <a:buChar char="•"/>
            </a:pPr>
            <a:r>
              <a:rPr lang="tr-TR" sz="1400" b="1" i="0" dirty="0">
                <a:solidFill>
                  <a:srgbClr val="3C3C3C"/>
                </a:solidFill>
                <a:effectLst/>
                <a:latin typeface="Open Sans" panose="020B0606030504020204" pitchFamily="34" charset="0"/>
              </a:rPr>
              <a:t>Hava koşullarına dayanıklı.</a:t>
            </a:r>
            <a:endParaRPr lang="tr-TR" sz="1400" b="0" i="0" dirty="0">
              <a:solidFill>
                <a:srgbClr val="3C3C3C"/>
              </a:solidFill>
              <a:effectLst/>
              <a:latin typeface="Open Sans" panose="020B0606030504020204" pitchFamily="34" charset="0"/>
            </a:endParaRPr>
          </a:p>
        </p:txBody>
      </p:sp>
      <p:graphicFrame>
        <p:nvGraphicFramePr>
          <p:cNvPr id="17" name="Tablo 16">
            <a:extLst>
              <a:ext uri="{FF2B5EF4-FFF2-40B4-BE49-F238E27FC236}">
                <a16:creationId xmlns:a16="http://schemas.microsoft.com/office/drawing/2014/main" id="{E7F307FA-1E86-3160-DA06-47ED1462DFEF}"/>
              </a:ext>
            </a:extLst>
          </p:cNvPr>
          <p:cNvGraphicFramePr>
            <a:graphicFrameLocks noGrp="1"/>
          </p:cNvGraphicFramePr>
          <p:nvPr>
            <p:extLst>
              <p:ext uri="{D42A27DB-BD31-4B8C-83A1-F6EECF244321}">
                <p14:modId xmlns:p14="http://schemas.microsoft.com/office/powerpoint/2010/main" val="1530536255"/>
              </p:ext>
            </p:extLst>
          </p:nvPr>
        </p:nvGraphicFramePr>
        <p:xfrm>
          <a:off x="88322" y="5153704"/>
          <a:ext cx="10709276" cy="2083626"/>
        </p:xfrm>
        <a:graphic>
          <a:graphicData uri="http://schemas.openxmlformats.org/drawingml/2006/table">
            <a:tbl>
              <a:tblPr firstRow="1" bandRow="1">
                <a:tableStyleId>{5C22544A-7EE6-4342-B048-85BDC9FD1C3A}</a:tableStyleId>
              </a:tblPr>
              <a:tblGrid>
                <a:gridCol w="2800351">
                  <a:extLst>
                    <a:ext uri="{9D8B030D-6E8A-4147-A177-3AD203B41FA5}">
                      <a16:colId xmlns:a16="http://schemas.microsoft.com/office/drawing/2014/main" val="446036152"/>
                    </a:ext>
                  </a:extLst>
                </a:gridCol>
                <a:gridCol w="7908925">
                  <a:extLst>
                    <a:ext uri="{9D8B030D-6E8A-4147-A177-3AD203B41FA5}">
                      <a16:colId xmlns:a16="http://schemas.microsoft.com/office/drawing/2014/main" val="3596108212"/>
                    </a:ext>
                  </a:extLst>
                </a:gridCol>
              </a:tblGrid>
              <a:tr h="370840">
                <a:tc gridSpan="2">
                  <a:txBody>
                    <a:bodyPr/>
                    <a:lstStyle/>
                    <a:p>
                      <a:endParaRPr lang="tr-TR" dirty="0"/>
                    </a:p>
                  </a:txBody>
                  <a:tcPr/>
                </a:tc>
                <a:tc hMerge="1">
                  <a:txBody>
                    <a:bodyPr/>
                    <a:lstStyle/>
                    <a:p>
                      <a:endParaRPr lang="tr-TR" dirty="0"/>
                    </a:p>
                  </a:txBody>
                  <a:tcPr/>
                </a:tc>
                <a:extLst>
                  <a:ext uri="{0D108BD9-81ED-4DB2-BD59-A6C34878D82A}">
                    <a16:rowId xmlns:a16="http://schemas.microsoft.com/office/drawing/2014/main" val="2779006473"/>
                  </a:ext>
                </a:extLst>
              </a:tr>
              <a:tr h="370840">
                <a:tc>
                  <a:txBody>
                    <a:bodyPr/>
                    <a:lstStyle/>
                    <a:p>
                      <a:pPr>
                        <a:buNone/>
                      </a:pPr>
                      <a:r>
                        <a:rPr lang="tr-TR" sz="1400" b="1" dirty="0">
                          <a:effectLst/>
                        </a:rPr>
                        <a:t>Yapı</a:t>
                      </a:r>
                      <a:endParaRPr lang="tr-TR" sz="1400" dirty="0">
                        <a:effectLst/>
                      </a:endParaRPr>
                    </a:p>
                  </a:txBody>
                  <a:tcPr anchor="ctr"/>
                </a:tc>
                <a:tc>
                  <a:txBody>
                    <a:bodyPr/>
                    <a:lstStyle/>
                    <a:p>
                      <a:pPr>
                        <a:buNone/>
                      </a:pPr>
                      <a:r>
                        <a:rPr lang="tr-TR" sz="1400" dirty="0">
                          <a:effectLst/>
                        </a:rPr>
                        <a:t>CTP + Köpük + CTP</a:t>
                      </a:r>
                    </a:p>
                  </a:txBody>
                  <a:tcPr anchor="ctr"/>
                </a:tc>
                <a:extLst>
                  <a:ext uri="{0D108BD9-81ED-4DB2-BD59-A6C34878D82A}">
                    <a16:rowId xmlns:a16="http://schemas.microsoft.com/office/drawing/2014/main" val="4230529465"/>
                  </a:ext>
                </a:extLst>
              </a:tr>
              <a:tr h="370840">
                <a:tc>
                  <a:txBody>
                    <a:bodyPr/>
                    <a:lstStyle/>
                    <a:p>
                      <a:pPr>
                        <a:buNone/>
                      </a:pPr>
                      <a:r>
                        <a:rPr lang="tr-TR" sz="1400" b="1" dirty="0">
                          <a:effectLst/>
                        </a:rPr>
                        <a:t>Yüzey işlemi</a:t>
                      </a:r>
                      <a:endParaRPr lang="tr-TR" sz="1400" dirty="0">
                        <a:effectLst/>
                      </a:endParaRPr>
                    </a:p>
                  </a:txBody>
                  <a:tcPr anchor="ctr"/>
                </a:tc>
                <a:tc>
                  <a:txBody>
                    <a:bodyPr/>
                    <a:lstStyle/>
                    <a:p>
                      <a:pPr>
                        <a:buNone/>
                      </a:pPr>
                      <a:r>
                        <a:rPr lang="tr-TR" sz="1400" dirty="0">
                          <a:effectLst/>
                        </a:rPr>
                        <a:t>Parlak veya mat.</a:t>
                      </a:r>
                    </a:p>
                  </a:txBody>
                  <a:tcPr anchor="ctr"/>
                </a:tc>
                <a:extLst>
                  <a:ext uri="{0D108BD9-81ED-4DB2-BD59-A6C34878D82A}">
                    <a16:rowId xmlns:a16="http://schemas.microsoft.com/office/drawing/2014/main" val="227470762"/>
                  </a:ext>
                </a:extLst>
              </a:tr>
              <a:tr h="370840">
                <a:tc>
                  <a:txBody>
                    <a:bodyPr/>
                    <a:lstStyle/>
                    <a:p>
                      <a:pPr>
                        <a:buNone/>
                      </a:pPr>
                      <a:r>
                        <a:rPr lang="tr-TR" sz="1400" b="1" i="0" kern="1200" dirty="0">
                          <a:solidFill>
                            <a:schemeClr val="dk1"/>
                          </a:solidFill>
                          <a:effectLst/>
                          <a:latin typeface="+mn-lt"/>
                          <a:ea typeface="+mn-ea"/>
                          <a:cs typeface="+mn-cs"/>
                        </a:rPr>
                        <a:t>Çekirdek</a:t>
                      </a:r>
                      <a:endParaRPr lang="tr-TR" sz="1400" dirty="0">
                        <a:effectLst/>
                      </a:endParaRPr>
                    </a:p>
                  </a:txBody>
                  <a:tcPr anchor="ctr"/>
                </a:tc>
                <a:tc>
                  <a:txBody>
                    <a:bodyPr/>
                    <a:lstStyle/>
                    <a:p>
                      <a:pPr>
                        <a:buNone/>
                      </a:pPr>
                      <a:r>
                        <a:rPr lang="tr-TR" sz="1400" b="0" i="0" kern="1200" dirty="0">
                          <a:solidFill>
                            <a:schemeClr val="dk1"/>
                          </a:solidFill>
                          <a:effectLst/>
                          <a:latin typeface="+mn-lt"/>
                          <a:ea typeface="+mn-ea"/>
                          <a:cs typeface="+mn-cs"/>
                        </a:rPr>
                        <a:t>PU (poliüretan) köpük (Yoğunluk: 35-50 kg/m³, Isı İletkenliği: 0,020-0,030 W/</a:t>
                      </a:r>
                      <a:r>
                        <a:rPr lang="tr-TR" sz="1400" b="0" i="0" kern="1200" dirty="0" err="1">
                          <a:solidFill>
                            <a:schemeClr val="dk1"/>
                          </a:solidFill>
                          <a:effectLst/>
                          <a:latin typeface="+mn-lt"/>
                          <a:ea typeface="+mn-ea"/>
                          <a:cs typeface="+mn-cs"/>
                        </a:rPr>
                        <a:t>m·K</a:t>
                      </a:r>
                      <a:r>
                        <a:rPr lang="tr-TR" sz="1400" b="0" i="0" kern="1200" dirty="0">
                          <a:solidFill>
                            <a:schemeClr val="dk1"/>
                          </a:solidFill>
                          <a:effectLst/>
                          <a:latin typeface="+mn-lt"/>
                          <a:ea typeface="+mn-ea"/>
                          <a:cs typeface="+mn-cs"/>
                        </a:rPr>
                        <a:t>); XPS (ekstrüde polistiren) köpük (Yoğunluk: 28-50 kg/m³, Isı İletkenliği: 0,025-0,035 W/</a:t>
                      </a:r>
                      <a:r>
                        <a:rPr lang="tr-TR" sz="1400" b="0" i="0" kern="1200" dirty="0" err="1">
                          <a:solidFill>
                            <a:schemeClr val="dk1"/>
                          </a:solidFill>
                          <a:effectLst/>
                          <a:latin typeface="+mn-lt"/>
                          <a:ea typeface="+mn-ea"/>
                          <a:cs typeface="+mn-cs"/>
                        </a:rPr>
                        <a:t>m·K</a:t>
                      </a:r>
                      <a:r>
                        <a:rPr lang="tr-TR" sz="1400" b="0" i="0" kern="1200" dirty="0">
                          <a:solidFill>
                            <a:schemeClr val="dk1"/>
                          </a:solidFill>
                          <a:effectLst/>
                          <a:latin typeface="+mn-lt"/>
                          <a:ea typeface="+mn-ea"/>
                          <a:cs typeface="+mn-cs"/>
                        </a:rPr>
                        <a:t>).</a:t>
                      </a:r>
                      <a:endParaRPr lang="tr-TR" sz="1400" dirty="0">
                        <a:effectLst/>
                      </a:endParaRPr>
                    </a:p>
                  </a:txBody>
                  <a:tcPr anchor="ctr"/>
                </a:tc>
                <a:extLst>
                  <a:ext uri="{0D108BD9-81ED-4DB2-BD59-A6C34878D82A}">
                    <a16:rowId xmlns:a16="http://schemas.microsoft.com/office/drawing/2014/main" val="3089999731"/>
                  </a:ext>
                </a:extLst>
              </a:tr>
              <a:tr h="370840">
                <a:tc>
                  <a:txBody>
                    <a:bodyPr/>
                    <a:lstStyle/>
                    <a:p>
                      <a:r>
                        <a:rPr lang="tr-TR" sz="1400" b="1" i="0" kern="1200" dirty="0">
                          <a:solidFill>
                            <a:schemeClr val="dk1"/>
                          </a:solidFill>
                          <a:effectLst/>
                          <a:latin typeface="+mn-lt"/>
                          <a:ea typeface="+mn-ea"/>
                          <a:cs typeface="+mn-cs"/>
                        </a:rPr>
                        <a:t>Çerçeve malzemeleri</a:t>
                      </a:r>
                      <a:endParaRPr lang="tr-TR" sz="1400" dirty="0"/>
                    </a:p>
                  </a:txBody>
                  <a:tcPr/>
                </a:tc>
                <a:tc>
                  <a:txBody>
                    <a:bodyPr/>
                    <a:lstStyle/>
                    <a:p>
                      <a:r>
                        <a:rPr lang="tr-TR" sz="1400" b="0" i="0" kern="1200" dirty="0">
                          <a:solidFill>
                            <a:schemeClr val="dk1"/>
                          </a:solidFill>
                          <a:effectLst/>
                          <a:latin typeface="+mn-lt"/>
                          <a:ea typeface="+mn-ea"/>
                          <a:cs typeface="+mn-cs"/>
                        </a:rPr>
                        <a:t>Fiberglas profiller, alüminyum profiller, su geçirmez ahşap, çelik bileşenler vb.</a:t>
                      </a:r>
                      <a:endParaRPr lang="tr-TR" sz="1400" dirty="0"/>
                    </a:p>
                  </a:txBody>
                  <a:tcPr/>
                </a:tc>
                <a:extLst>
                  <a:ext uri="{0D108BD9-81ED-4DB2-BD59-A6C34878D82A}">
                    <a16:rowId xmlns:a16="http://schemas.microsoft.com/office/drawing/2014/main" val="831770803"/>
                  </a:ext>
                </a:extLst>
              </a:tr>
            </a:tbl>
          </a:graphicData>
        </a:graphic>
      </p:graphicFrame>
      <p:sp>
        <p:nvSpPr>
          <p:cNvPr id="13" name="Metin kutusu 12">
            <a:extLst>
              <a:ext uri="{FF2B5EF4-FFF2-40B4-BE49-F238E27FC236}">
                <a16:creationId xmlns:a16="http://schemas.microsoft.com/office/drawing/2014/main" id="{3CEBA1D1-B507-D364-F242-A5B1D9BC9FFB}"/>
              </a:ext>
            </a:extLst>
          </p:cNvPr>
          <p:cNvSpPr txBox="1"/>
          <p:nvPr/>
        </p:nvSpPr>
        <p:spPr>
          <a:xfrm>
            <a:off x="88322" y="5219397"/>
            <a:ext cx="8058150" cy="307777"/>
          </a:xfrm>
          <a:prstGeom prst="rect">
            <a:avLst/>
          </a:prstGeom>
          <a:noFill/>
        </p:spPr>
        <p:txBody>
          <a:bodyPr wrap="square">
            <a:spAutoFit/>
          </a:bodyPr>
          <a:lstStyle/>
          <a:p>
            <a:pPr algn="l">
              <a:buNone/>
            </a:pPr>
            <a:r>
              <a:rPr lang="tr-TR" sz="1400" b="1" i="0" cap="all" dirty="0">
                <a:solidFill>
                  <a:srgbClr val="323239"/>
                </a:solidFill>
                <a:effectLst/>
                <a:latin typeface="Montserrat" panose="00000500000000000000" pitchFamily="2" charset="-94"/>
              </a:rPr>
              <a:t>Soğutmalı Kamyon Panellerinin Özellikleri</a:t>
            </a:r>
          </a:p>
        </p:txBody>
      </p:sp>
      <p:graphicFrame>
        <p:nvGraphicFramePr>
          <p:cNvPr id="19" name="Tablo 18">
            <a:extLst>
              <a:ext uri="{FF2B5EF4-FFF2-40B4-BE49-F238E27FC236}">
                <a16:creationId xmlns:a16="http://schemas.microsoft.com/office/drawing/2014/main" id="{6428A41E-C3A3-0535-0999-0BF5C2FBA07F}"/>
              </a:ext>
            </a:extLst>
          </p:cNvPr>
          <p:cNvGraphicFramePr>
            <a:graphicFrameLocks noGrp="1"/>
          </p:cNvGraphicFramePr>
          <p:nvPr>
            <p:extLst>
              <p:ext uri="{D42A27DB-BD31-4B8C-83A1-F6EECF244321}">
                <p14:modId xmlns:p14="http://schemas.microsoft.com/office/powerpoint/2010/main" val="1658272257"/>
              </p:ext>
            </p:extLst>
          </p:nvPr>
        </p:nvGraphicFramePr>
        <p:xfrm>
          <a:off x="75333" y="7254876"/>
          <a:ext cx="10722265" cy="1046480"/>
        </p:xfrm>
        <a:graphic>
          <a:graphicData uri="http://schemas.openxmlformats.org/drawingml/2006/table">
            <a:tbl>
              <a:tblPr firstRow="1" bandRow="1">
                <a:tableStyleId>{5C22544A-7EE6-4342-B048-85BDC9FD1C3A}</a:tableStyleId>
              </a:tblPr>
              <a:tblGrid>
                <a:gridCol w="2803747">
                  <a:extLst>
                    <a:ext uri="{9D8B030D-6E8A-4147-A177-3AD203B41FA5}">
                      <a16:colId xmlns:a16="http://schemas.microsoft.com/office/drawing/2014/main" val="716851283"/>
                    </a:ext>
                  </a:extLst>
                </a:gridCol>
                <a:gridCol w="7918518">
                  <a:extLst>
                    <a:ext uri="{9D8B030D-6E8A-4147-A177-3AD203B41FA5}">
                      <a16:colId xmlns:a16="http://schemas.microsoft.com/office/drawing/2014/main" val="3804104771"/>
                    </a:ext>
                  </a:extLst>
                </a:gridCol>
              </a:tblGrid>
              <a:tr h="0">
                <a:tc>
                  <a:txBody>
                    <a:bodyPr/>
                    <a:lstStyle/>
                    <a:p>
                      <a:pPr>
                        <a:buNone/>
                      </a:pPr>
                      <a:r>
                        <a:rPr lang="tr-TR" sz="1400" b="1" i="0" kern="1200" dirty="0">
                          <a:solidFill>
                            <a:schemeClr val="tx1"/>
                          </a:solidFill>
                          <a:effectLst/>
                          <a:latin typeface="+mn-lt"/>
                          <a:ea typeface="+mn-ea"/>
                          <a:cs typeface="+mn-cs"/>
                        </a:rPr>
                        <a:t>Genişlik</a:t>
                      </a:r>
                      <a:endParaRPr lang="tr-TR" sz="1400" dirty="0">
                        <a:solidFill>
                          <a:schemeClr val="tx1"/>
                        </a:solidFill>
                        <a:effectLst/>
                      </a:endParaRPr>
                    </a:p>
                  </a:txBody>
                  <a:tcPr anchor="ctr">
                    <a:solidFill>
                      <a:schemeClr val="bg1">
                        <a:lumMod val="95000"/>
                      </a:schemeClr>
                    </a:solidFill>
                  </a:tcPr>
                </a:tc>
                <a:tc>
                  <a:txBody>
                    <a:bodyPr/>
                    <a:lstStyle/>
                    <a:p>
                      <a:pPr>
                        <a:buNone/>
                      </a:pPr>
                      <a:r>
                        <a:rPr lang="tr-TR" sz="1400" b="0" i="0" kern="1200" dirty="0">
                          <a:solidFill>
                            <a:schemeClr val="tx1"/>
                          </a:solidFill>
                          <a:effectLst/>
                          <a:latin typeface="+mn-lt"/>
                          <a:ea typeface="+mn-ea"/>
                          <a:cs typeface="+mn-cs"/>
                        </a:rPr>
                        <a:t>Maksimum 2,60 metre.</a:t>
                      </a:r>
                      <a:endParaRPr lang="tr-TR" sz="1400" dirty="0">
                        <a:solidFill>
                          <a:schemeClr val="tx1"/>
                        </a:solidFill>
                        <a:effectLst/>
                      </a:endParaRPr>
                    </a:p>
                  </a:txBody>
                  <a:tcPr anchor="ctr">
                    <a:solidFill>
                      <a:schemeClr val="bg1">
                        <a:lumMod val="95000"/>
                      </a:schemeClr>
                    </a:solidFill>
                  </a:tcPr>
                </a:tc>
                <a:extLst>
                  <a:ext uri="{0D108BD9-81ED-4DB2-BD59-A6C34878D82A}">
                    <a16:rowId xmlns:a16="http://schemas.microsoft.com/office/drawing/2014/main" val="3960855256"/>
                  </a:ext>
                </a:extLst>
              </a:tr>
              <a:tr h="370840">
                <a:tc>
                  <a:txBody>
                    <a:bodyPr/>
                    <a:lstStyle/>
                    <a:p>
                      <a:pPr>
                        <a:buNone/>
                      </a:pPr>
                      <a:r>
                        <a:rPr lang="tr-TR" sz="1400" b="1" dirty="0">
                          <a:effectLst/>
                        </a:rPr>
                        <a:t>Kalınlık</a:t>
                      </a:r>
                      <a:endParaRPr lang="tr-TR" sz="1400" dirty="0">
                        <a:effectLst/>
                      </a:endParaRPr>
                    </a:p>
                  </a:txBody>
                  <a:tcPr anchor="ctr"/>
                </a:tc>
                <a:tc>
                  <a:txBody>
                    <a:bodyPr/>
                    <a:lstStyle/>
                    <a:p>
                      <a:pPr>
                        <a:buNone/>
                      </a:pPr>
                      <a:r>
                        <a:rPr lang="tr-TR" sz="1400" dirty="0">
                          <a:effectLst/>
                        </a:rPr>
                        <a:t>40-100 mm.</a:t>
                      </a:r>
                    </a:p>
                  </a:txBody>
                  <a:tcPr anchor="ctr"/>
                </a:tc>
                <a:extLst>
                  <a:ext uri="{0D108BD9-81ED-4DB2-BD59-A6C34878D82A}">
                    <a16:rowId xmlns:a16="http://schemas.microsoft.com/office/drawing/2014/main" val="2690305746"/>
                  </a:ext>
                </a:extLst>
              </a:tr>
              <a:tr h="370840">
                <a:tc>
                  <a:txBody>
                    <a:bodyPr/>
                    <a:lstStyle/>
                    <a:p>
                      <a:pPr>
                        <a:buNone/>
                      </a:pPr>
                      <a:r>
                        <a:rPr lang="tr-TR" sz="1400" b="1" i="0" kern="1200" dirty="0">
                          <a:solidFill>
                            <a:schemeClr val="dk1"/>
                          </a:solidFill>
                          <a:effectLst/>
                          <a:latin typeface="+mn-lt"/>
                          <a:ea typeface="+mn-ea"/>
                          <a:cs typeface="+mn-cs"/>
                        </a:rPr>
                        <a:t>Uzunluk</a:t>
                      </a:r>
                      <a:endParaRPr lang="tr-TR" sz="1400" dirty="0">
                        <a:effectLst/>
                      </a:endParaRPr>
                    </a:p>
                  </a:txBody>
                  <a:tcPr anchor="ctr"/>
                </a:tc>
                <a:tc>
                  <a:txBody>
                    <a:bodyPr/>
                    <a:lstStyle/>
                    <a:p>
                      <a:pPr>
                        <a:buNone/>
                      </a:pPr>
                      <a:r>
                        <a:rPr lang="tr-TR" sz="1400" b="0" i="0" kern="1200" dirty="0">
                          <a:solidFill>
                            <a:schemeClr val="dk1"/>
                          </a:solidFill>
                          <a:effectLst/>
                          <a:latin typeface="+mn-lt"/>
                          <a:ea typeface="+mn-ea"/>
                          <a:cs typeface="+mn-cs"/>
                        </a:rPr>
                        <a:t>Maksimum 12 metre.</a:t>
                      </a:r>
                      <a:endParaRPr lang="tr-TR" sz="1400" dirty="0">
                        <a:effectLst/>
                      </a:endParaRPr>
                    </a:p>
                  </a:txBody>
                  <a:tcPr anchor="ctr"/>
                </a:tc>
                <a:extLst>
                  <a:ext uri="{0D108BD9-81ED-4DB2-BD59-A6C34878D82A}">
                    <a16:rowId xmlns:a16="http://schemas.microsoft.com/office/drawing/2014/main" val="1974666612"/>
                  </a:ext>
                </a:extLst>
              </a:tr>
            </a:tbl>
          </a:graphicData>
        </a:graphic>
      </p:graphicFrame>
      <p:pic>
        <p:nvPicPr>
          <p:cNvPr id="3" name="Resim 2">
            <a:extLst>
              <a:ext uri="{FF2B5EF4-FFF2-40B4-BE49-F238E27FC236}">
                <a16:creationId xmlns:a16="http://schemas.microsoft.com/office/drawing/2014/main" id="{EE2F22C8-C3B5-83DA-1133-A9949A94C40E}"/>
              </a:ext>
            </a:extLst>
          </p:cNvPr>
          <p:cNvPicPr>
            <a:picLocks noChangeAspect="1"/>
          </p:cNvPicPr>
          <p:nvPr/>
        </p:nvPicPr>
        <p:blipFill>
          <a:blip r:embed="rId2"/>
          <a:stretch>
            <a:fillRect/>
          </a:stretch>
        </p:blipFill>
        <p:spPr>
          <a:xfrm>
            <a:off x="9007375" y="570780"/>
            <a:ext cx="6611273" cy="3610479"/>
          </a:xfrm>
          <a:prstGeom prst="rect">
            <a:avLst/>
          </a:prstGeom>
        </p:spPr>
      </p:pic>
      <p:pic>
        <p:nvPicPr>
          <p:cNvPr id="1026" name="Picture 2" descr="Buy In Bulk Refrigerated Van Truck Panel Thermo King Unit Compatible |  Alibaba.com">
            <a:extLst>
              <a:ext uri="{FF2B5EF4-FFF2-40B4-BE49-F238E27FC236}">
                <a16:creationId xmlns:a16="http://schemas.microsoft.com/office/drawing/2014/main" id="{06E79A45-6FFF-9012-C5B8-EAE5AE0900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37818" y="5153704"/>
            <a:ext cx="3980830" cy="3500946"/>
          </a:xfrm>
          <a:prstGeom prst="rect">
            <a:avLst/>
          </a:prstGeom>
          <a:noFill/>
          <a:extLst>
            <a:ext uri="{909E8E84-426E-40DD-AFC4-6F175D3DCCD1}">
              <a14:hiddenFill xmlns:a14="http://schemas.microsoft.com/office/drawing/2010/main">
                <a:solidFill>
                  <a:srgbClr val="FFFFFF"/>
                </a:solidFill>
              </a14:hiddenFill>
            </a:ext>
          </a:extLst>
        </p:spPr>
      </p:pic>
      <p:pic>
        <p:nvPicPr>
          <p:cNvPr id="2" name="Resim 1">
            <a:extLst>
              <a:ext uri="{FF2B5EF4-FFF2-40B4-BE49-F238E27FC236}">
                <a16:creationId xmlns:a16="http://schemas.microsoft.com/office/drawing/2014/main" id="{B3191316-881F-CA83-6729-F9B33C360F8C}"/>
              </a:ext>
            </a:extLst>
          </p:cNvPr>
          <p:cNvPicPr>
            <a:picLocks noChangeAspect="1"/>
          </p:cNvPicPr>
          <p:nvPr/>
        </p:nvPicPr>
        <p:blipFill>
          <a:blip r:embed="rId4"/>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4" name="Dikdörtgen 3">
            <a:extLst>
              <a:ext uri="{FF2B5EF4-FFF2-40B4-BE49-F238E27FC236}">
                <a16:creationId xmlns:a16="http://schemas.microsoft.com/office/drawing/2014/main" id="{3432C89D-3A91-60FD-B949-2E4870C1C995}"/>
              </a:ext>
            </a:extLst>
          </p:cNvPr>
          <p:cNvSpPr/>
          <p:nvPr/>
        </p:nvSpPr>
        <p:spPr>
          <a:xfrm>
            <a:off x="0" y="0"/>
            <a:ext cx="16063913" cy="903605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tr-TR"/>
          </a:p>
        </p:txBody>
      </p:sp>
    </p:spTree>
    <p:extLst>
      <p:ext uri="{BB962C8B-B14F-4D97-AF65-F5344CB8AC3E}">
        <p14:creationId xmlns:p14="http://schemas.microsoft.com/office/powerpoint/2010/main" val="2801588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DE7A8B7F-51DF-F81E-E1E3-8544ECF9B9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63" y="72535"/>
            <a:ext cx="3118189" cy="20787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A480F4D9-C1B2-E12E-B342-C8065A8A14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5496" y="85311"/>
            <a:ext cx="2941401" cy="20787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 name="Resim 4">
            <a:extLst>
              <a:ext uri="{FF2B5EF4-FFF2-40B4-BE49-F238E27FC236}">
                <a16:creationId xmlns:a16="http://schemas.microsoft.com/office/drawing/2014/main" id="{0E890E8C-221C-0415-7D85-A8B8EA999912}"/>
              </a:ext>
            </a:extLst>
          </p:cNvPr>
          <p:cNvPicPr>
            <a:picLocks noChangeAspect="1"/>
          </p:cNvPicPr>
          <p:nvPr/>
        </p:nvPicPr>
        <p:blipFill>
          <a:blip r:embed="rId4"/>
          <a:stretch>
            <a:fillRect/>
          </a:stretch>
        </p:blipFill>
        <p:spPr>
          <a:xfrm>
            <a:off x="9593380" y="85312"/>
            <a:ext cx="3031228" cy="20787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128" name="Picture 8">
            <a:extLst>
              <a:ext uri="{FF2B5EF4-FFF2-40B4-BE49-F238E27FC236}">
                <a16:creationId xmlns:a16="http://schemas.microsoft.com/office/drawing/2014/main" id="{1DA73C4C-22D7-2CAA-F87B-55D0CAFFE7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64030" y="40293"/>
            <a:ext cx="3193872" cy="21292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1" name="Resim 10">
            <a:extLst>
              <a:ext uri="{FF2B5EF4-FFF2-40B4-BE49-F238E27FC236}">
                <a16:creationId xmlns:a16="http://schemas.microsoft.com/office/drawing/2014/main" id="{FC064930-ADBC-F085-34F2-C98886ADAEBE}"/>
              </a:ext>
            </a:extLst>
          </p:cNvPr>
          <p:cNvPicPr>
            <a:picLocks noChangeAspect="1"/>
          </p:cNvPicPr>
          <p:nvPr/>
        </p:nvPicPr>
        <p:blipFill>
          <a:blip r:embed="rId6"/>
          <a:stretch>
            <a:fillRect/>
          </a:stretch>
        </p:blipFill>
        <p:spPr>
          <a:xfrm>
            <a:off x="3260043" y="78923"/>
            <a:ext cx="3118188" cy="20787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136" name="Picture 16">
            <a:extLst>
              <a:ext uri="{FF2B5EF4-FFF2-40B4-BE49-F238E27FC236}">
                <a16:creationId xmlns:a16="http://schemas.microsoft.com/office/drawing/2014/main" id="{5F60A1BB-CB5D-223E-9AF4-AD2C1674587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22217" y="5079567"/>
            <a:ext cx="6546273" cy="3871171"/>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13" name="Resim 12">
            <a:extLst>
              <a:ext uri="{FF2B5EF4-FFF2-40B4-BE49-F238E27FC236}">
                <a16:creationId xmlns:a16="http://schemas.microsoft.com/office/drawing/2014/main" id="{532F5E9F-3BED-2AB9-6441-C47A82E20A7B}"/>
              </a:ext>
            </a:extLst>
          </p:cNvPr>
          <p:cNvPicPr>
            <a:picLocks noChangeAspect="1"/>
          </p:cNvPicPr>
          <p:nvPr/>
        </p:nvPicPr>
        <p:blipFill>
          <a:blip r:embed="rId8"/>
          <a:stretch>
            <a:fillRect/>
          </a:stretch>
        </p:blipFill>
        <p:spPr>
          <a:xfrm>
            <a:off x="43665" y="2611684"/>
            <a:ext cx="3095587" cy="21473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130" name="Picture 10">
            <a:extLst>
              <a:ext uri="{FF2B5EF4-FFF2-40B4-BE49-F238E27FC236}">
                <a16:creationId xmlns:a16="http://schemas.microsoft.com/office/drawing/2014/main" id="{376F3FD8-39DF-FDDD-4F96-26B74E02481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93379" y="2568951"/>
            <a:ext cx="3031229" cy="21900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132" name="Picture 12">
            <a:extLst>
              <a:ext uri="{FF2B5EF4-FFF2-40B4-BE49-F238E27FC236}">
                <a16:creationId xmlns:a16="http://schemas.microsoft.com/office/drawing/2014/main" id="{A58B7C5E-B326-E35F-E9FB-D466D71DDD7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764031" y="2521981"/>
            <a:ext cx="3202066" cy="22370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134" name="Picture 14">
            <a:extLst>
              <a:ext uri="{FF2B5EF4-FFF2-40B4-BE49-F238E27FC236}">
                <a16:creationId xmlns:a16="http://schemas.microsoft.com/office/drawing/2014/main" id="{77195F68-C1E8-6161-4115-3FCBDD3DE98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530255" y="2590965"/>
            <a:ext cx="2936642" cy="21680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138" name="Picture 18">
            <a:extLst>
              <a:ext uri="{FF2B5EF4-FFF2-40B4-BE49-F238E27FC236}">
                <a16:creationId xmlns:a16="http://schemas.microsoft.com/office/drawing/2014/main" id="{BB1381FB-6E3C-19E9-9DC3-0597174039E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499086" y="5074104"/>
            <a:ext cx="6546273" cy="3876634"/>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5140" name="Picture 20">
            <a:extLst>
              <a:ext uri="{FF2B5EF4-FFF2-40B4-BE49-F238E27FC236}">
                <a16:creationId xmlns:a16="http://schemas.microsoft.com/office/drawing/2014/main" id="{DD19C462-015F-F330-587B-45925AA1AF6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260043" y="2611684"/>
            <a:ext cx="3135129" cy="21473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4" name="Metin kutusu 13">
            <a:extLst>
              <a:ext uri="{FF2B5EF4-FFF2-40B4-BE49-F238E27FC236}">
                <a16:creationId xmlns:a16="http://schemas.microsoft.com/office/drawing/2014/main" id="{926A50BC-AC86-48EB-1A79-6C3E618832AC}"/>
              </a:ext>
            </a:extLst>
          </p:cNvPr>
          <p:cNvSpPr txBox="1"/>
          <p:nvPr/>
        </p:nvSpPr>
        <p:spPr>
          <a:xfrm>
            <a:off x="4073452" y="4820514"/>
            <a:ext cx="1509377" cy="246221"/>
          </a:xfrm>
          <a:prstGeom prst="rect">
            <a:avLst/>
          </a:prstGeom>
          <a:noFill/>
        </p:spPr>
        <p:txBody>
          <a:bodyPr wrap="square" rtlCol="0">
            <a:spAutoFit/>
          </a:bodyPr>
          <a:lstStyle/>
          <a:p>
            <a:r>
              <a:rPr lang="tr-TR" sz="1000" dirty="0"/>
              <a:t>Yiyecek Karavanları</a:t>
            </a:r>
          </a:p>
        </p:txBody>
      </p:sp>
      <p:sp>
        <p:nvSpPr>
          <p:cNvPr id="15" name="Metin kutusu 14">
            <a:extLst>
              <a:ext uri="{FF2B5EF4-FFF2-40B4-BE49-F238E27FC236}">
                <a16:creationId xmlns:a16="http://schemas.microsoft.com/office/drawing/2014/main" id="{43544FAE-20AF-97BD-6300-B4F82EFCD122}"/>
              </a:ext>
            </a:extLst>
          </p:cNvPr>
          <p:cNvSpPr txBox="1"/>
          <p:nvPr/>
        </p:nvSpPr>
        <p:spPr>
          <a:xfrm>
            <a:off x="3036646" y="8383140"/>
            <a:ext cx="1506682" cy="400110"/>
          </a:xfrm>
          <a:prstGeom prst="rect">
            <a:avLst/>
          </a:prstGeom>
          <a:noFill/>
        </p:spPr>
        <p:txBody>
          <a:bodyPr wrap="square" rtlCol="0">
            <a:spAutoFit/>
          </a:bodyPr>
          <a:lstStyle/>
          <a:p>
            <a:r>
              <a:rPr lang="tr-TR" sz="1000" dirty="0"/>
              <a:t>Küçük Soğutmalı Römorklar</a:t>
            </a:r>
          </a:p>
        </p:txBody>
      </p:sp>
      <p:sp>
        <p:nvSpPr>
          <p:cNvPr id="18" name="Metin kutusu 17">
            <a:extLst>
              <a:ext uri="{FF2B5EF4-FFF2-40B4-BE49-F238E27FC236}">
                <a16:creationId xmlns:a16="http://schemas.microsoft.com/office/drawing/2014/main" id="{FBC2C3BD-8FA1-29C2-8394-19F612DF4F96}"/>
              </a:ext>
            </a:extLst>
          </p:cNvPr>
          <p:cNvSpPr txBox="1"/>
          <p:nvPr/>
        </p:nvSpPr>
        <p:spPr>
          <a:xfrm>
            <a:off x="650998" y="2212809"/>
            <a:ext cx="2182975" cy="246221"/>
          </a:xfrm>
          <a:prstGeom prst="rect">
            <a:avLst/>
          </a:prstGeom>
          <a:noFill/>
        </p:spPr>
        <p:txBody>
          <a:bodyPr wrap="square" rtlCol="0">
            <a:spAutoFit/>
          </a:bodyPr>
          <a:lstStyle/>
          <a:p>
            <a:r>
              <a:rPr lang="tr-TR" sz="1000" dirty="0"/>
              <a:t>Sökülebilir Yalıtımlı Bölmeler</a:t>
            </a:r>
          </a:p>
        </p:txBody>
      </p:sp>
      <p:sp>
        <p:nvSpPr>
          <p:cNvPr id="19" name="Metin kutusu 18">
            <a:extLst>
              <a:ext uri="{FF2B5EF4-FFF2-40B4-BE49-F238E27FC236}">
                <a16:creationId xmlns:a16="http://schemas.microsoft.com/office/drawing/2014/main" id="{D6ECDF99-995A-63BC-956C-22F17DC637BE}"/>
              </a:ext>
            </a:extLst>
          </p:cNvPr>
          <p:cNvSpPr txBox="1"/>
          <p:nvPr/>
        </p:nvSpPr>
        <p:spPr>
          <a:xfrm>
            <a:off x="6759502" y="2208744"/>
            <a:ext cx="2003662" cy="246221"/>
          </a:xfrm>
          <a:prstGeom prst="rect">
            <a:avLst/>
          </a:prstGeom>
          <a:noFill/>
        </p:spPr>
        <p:txBody>
          <a:bodyPr wrap="square" rtlCol="0">
            <a:spAutoFit/>
          </a:bodyPr>
          <a:lstStyle/>
          <a:p>
            <a:r>
              <a:rPr lang="tr-TR" sz="1000" dirty="0"/>
              <a:t>Kauçuk Tampon Koruyucuları</a:t>
            </a:r>
          </a:p>
        </p:txBody>
      </p:sp>
      <p:sp>
        <p:nvSpPr>
          <p:cNvPr id="20" name="Metin kutusu 19">
            <a:extLst>
              <a:ext uri="{FF2B5EF4-FFF2-40B4-BE49-F238E27FC236}">
                <a16:creationId xmlns:a16="http://schemas.microsoft.com/office/drawing/2014/main" id="{47C3AFF4-8276-1F2B-1B82-7A2B8D6B5A41}"/>
              </a:ext>
            </a:extLst>
          </p:cNvPr>
          <p:cNvSpPr txBox="1"/>
          <p:nvPr/>
        </p:nvSpPr>
        <p:spPr>
          <a:xfrm>
            <a:off x="10070341" y="2208743"/>
            <a:ext cx="1878087" cy="246221"/>
          </a:xfrm>
          <a:prstGeom prst="rect">
            <a:avLst/>
          </a:prstGeom>
          <a:noFill/>
        </p:spPr>
        <p:txBody>
          <a:bodyPr wrap="square" rtlCol="0">
            <a:spAutoFit/>
          </a:bodyPr>
          <a:lstStyle/>
          <a:p>
            <a:r>
              <a:rPr lang="tr-TR" sz="1000" dirty="0"/>
              <a:t>Kapı Sızdırmazlık Şerit Fitiller</a:t>
            </a:r>
          </a:p>
        </p:txBody>
      </p:sp>
      <p:sp>
        <p:nvSpPr>
          <p:cNvPr id="21" name="Metin kutusu 20">
            <a:extLst>
              <a:ext uri="{FF2B5EF4-FFF2-40B4-BE49-F238E27FC236}">
                <a16:creationId xmlns:a16="http://schemas.microsoft.com/office/drawing/2014/main" id="{BCDDD446-9D2F-3C9F-896A-A68B1D354510}"/>
              </a:ext>
            </a:extLst>
          </p:cNvPr>
          <p:cNvSpPr txBox="1"/>
          <p:nvPr/>
        </p:nvSpPr>
        <p:spPr>
          <a:xfrm>
            <a:off x="13778346" y="2208743"/>
            <a:ext cx="1371383" cy="246221"/>
          </a:xfrm>
          <a:prstGeom prst="rect">
            <a:avLst/>
          </a:prstGeom>
          <a:noFill/>
        </p:spPr>
        <p:txBody>
          <a:bodyPr wrap="square" rtlCol="0">
            <a:spAutoFit/>
          </a:bodyPr>
          <a:lstStyle/>
          <a:p>
            <a:r>
              <a:rPr lang="tr-TR" sz="1000" dirty="0"/>
              <a:t>Et Taşıma Sistemleri</a:t>
            </a:r>
          </a:p>
        </p:txBody>
      </p:sp>
      <p:sp>
        <p:nvSpPr>
          <p:cNvPr id="22" name="Metin kutusu 21">
            <a:extLst>
              <a:ext uri="{FF2B5EF4-FFF2-40B4-BE49-F238E27FC236}">
                <a16:creationId xmlns:a16="http://schemas.microsoft.com/office/drawing/2014/main" id="{48E7E55E-F837-5553-CAAC-F65F69087343}"/>
              </a:ext>
            </a:extLst>
          </p:cNvPr>
          <p:cNvSpPr txBox="1"/>
          <p:nvPr/>
        </p:nvSpPr>
        <p:spPr>
          <a:xfrm>
            <a:off x="4188977" y="2253666"/>
            <a:ext cx="1360992" cy="246221"/>
          </a:xfrm>
          <a:prstGeom prst="rect">
            <a:avLst/>
          </a:prstGeom>
          <a:noFill/>
        </p:spPr>
        <p:txBody>
          <a:bodyPr wrap="square" rtlCol="0">
            <a:spAutoFit/>
          </a:bodyPr>
          <a:lstStyle/>
          <a:p>
            <a:r>
              <a:rPr lang="tr-TR" sz="1000" dirty="0"/>
              <a:t>Şerit Perdeler</a:t>
            </a:r>
          </a:p>
        </p:txBody>
      </p:sp>
      <p:sp>
        <p:nvSpPr>
          <p:cNvPr id="23" name="Metin kutusu 22">
            <a:extLst>
              <a:ext uri="{FF2B5EF4-FFF2-40B4-BE49-F238E27FC236}">
                <a16:creationId xmlns:a16="http://schemas.microsoft.com/office/drawing/2014/main" id="{4BE39784-F17D-E10F-87E4-32930954FE82}"/>
              </a:ext>
            </a:extLst>
          </p:cNvPr>
          <p:cNvSpPr txBox="1"/>
          <p:nvPr/>
        </p:nvSpPr>
        <p:spPr>
          <a:xfrm>
            <a:off x="650998" y="4820515"/>
            <a:ext cx="2379518" cy="246221"/>
          </a:xfrm>
          <a:prstGeom prst="rect">
            <a:avLst/>
          </a:prstGeom>
          <a:noFill/>
        </p:spPr>
        <p:txBody>
          <a:bodyPr wrap="square" rtlCol="0">
            <a:spAutoFit/>
          </a:bodyPr>
          <a:lstStyle/>
          <a:p>
            <a:r>
              <a:rPr lang="tr-TR" sz="1000" dirty="0"/>
              <a:t>Paslanmaz Kapı Menteşeleri</a:t>
            </a:r>
          </a:p>
        </p:txBody>
      </p:sp>
      <p:sp>
        <p:nvSpPr>
          <p:cNvPr id="24" name="Metin kutusu 23">
            <a:extLst>
              <a:ext uri="{FF2B5EF4-FFF2-40B4-BE49-F238E27FC236}">
                <a16:creationId xmlns:a16="http://schemas.microsoft.com/office/drawing/2014/main" id="{E5C4812A-19D9-D948-7B96-F7A0C874ED91}"/>
              </a:ext>
            </a:extLst>
          </p:cNvPr>
          <p:cNvSpPr txBox="1"/>
          <p:nvPr/>
        </p:nvSpPr>
        <p:spPr>
          <a:xfrm>
            <a:off x="7144109" y="4820513"/>
            <a:ext cx="1984664" cy="246221"/>
          </a:xfrm>
          <a:prstGeom prst="rect">
            <a:avLst/>
          </a:prstGeom>
          <a:noFill/>
        </p:spPr>
        <p:txBody>
          <a:bodyPr wrap="square" rtlCol="0">
            <a:spAutoFit/>
          </a:bodyPr>
          <a:lstStyle/>
          <a:p>
            <a:r>
              <a:rPr lang="tr-TR" sz="1000" dirty="0"/>
              <a:t>Raylı Sistemler</a:t>
            </a:r>
          </a:p>
        </p:txBody>
      </p:sp>
      <p:sp>
        <p:nvSpPr>
          <p:cNvPr id="25" name="Metin kutusu 24">
            <a:extLst>
              <a:ext uri="{FF2B5EF4-FFF2-40B4-BE49-F238E27FC236}">
                <a16:creationId xmlns:a16="http://schemas.microsoft.com/office/drawing/2014/main" id="{624D8AC8-1F51-71CA-7D73-093BC9F293F9}"/>
              </a:ext>
            </a:extLst>
          </p:cNvPr>
          <p:cNvSpPr txBox="1"/>
          <p:nvPr/>
        </p:nvSpPr>
        <p:spPr>
          <a:xfrm>
            <a:off x="13500867" y="4827883"/>
            <a:ext cx="2545772" cy="246221"/>
          </a:xfrm>
          <a:prstGeom prst="rect">
            <a:avLst/>
          </a:prstGeom>
          <a:noFill/>
        </p:spPr>
        <p:txBody>
          <a:bodyPr wrap="square" rtlCol="0">
            <a:spAutoFit/>
          </a:bodyPr>
          <a:lstStyle/>
          <a:p>
            <a:r>
              <a:rPr lang="tr-TR" sz="1000" dirty="0"/>
              <a:t>Paslanmaz Zemin Kaplama</a:t>
            </a:r>
          </a:p>
        </p:txBody>
      </p:sp>
      <p:sp>
        <p:nvSpPr>
          <p:cNvPr id="26" name="Metin kutusu 25">
            <a:extLst>
              <a:ext uri="{FF2B5EF4-FFF2-40B4-BE49-F238E27FC236}">
                <a16:creationId xmlns:a16="http://schemas.microsoft.com/office/drawing/2014/main" id="{03A91ECB-BFB2-07FB-25B3-BAE6E78B3304}"/>
              </a:ext>
            </a:extLst>
          </p:cNvPr>
          <p:cNvSpPr txBox="1"/>
          <p:nvPr/>
        </p:nvSpPr>
        <p:spPr>
          <a:xfrm>
            <a:off x="9998173" y="4818227"/>
            <a:ext cx="2295273" cy="246221"/>
          </a:xfrm>
          <a:prstGeom prst="rect">
            <a:avLst/>
          </a:prstGeom>
          <a:noFill/>
        </p:spPr>
        <p:txBody>
          <a:bodyPr wrap="square" rtlCol="0">
            <a:spAutoFit/>
          </a:bodyPr>
          <a:lstStyle/>
          <a:p>
            <a:r>
              <a:rPr lang="tr-TR" sz="1000" dirty="0"/>
              <a:t>Hidrolik </a:t>
            </a:r>
            <a:r>
              <a:rPr lang="tr-TR" sz="1000" dirty="0" err="1"/>
              <a:t>YükKaldırma</a:t>
            </a:r>
            <a:r>
              <a:rPr lang="tr-TR" sz="1000" dirty="0"/>
              <a:t> Sistemleri</a:t>
            </a:r>
          </a:p>
        </p:txBody>
      </p:sp>
      <p:sp>
        <p:nvSpPr>
          <p:cNvPr id="27" name="Metin kutusu 26">
            <a:extLst>
              <a:ext uri="{FF2B5EF4-FFF2-40B4-BE49-F238E27FC236}">
                <a16:creationId xmlns:a16="http://schemas.microsoft.com/office/drawing/2014/main" id="{D0D5272F-DB1F-0E2C-10CE-2D4CDB86F0B3}"/>
              </a:ext>
            </a:extLst>
          </p:cNvPr>
          <p:cNvSpPr txBox="1"/>
          <p:nvPr/>
        </p:nvSpPr>
        <p:spPr>
          <a:xfrm>
            <a:off x="11306311" y="8651258"/>
            <a:ext cx="4125191" cy="261610"/>
          </a:xfrm>
          <a:prstGeom prst="rect">
            <a:avLst/>
          </a:prstGeom>
          <a:noFill/>
        </p:spPr>
        <p:txBody>
          <a:bodyPr wrap="square" rtlCol="0">
            <a:spAutoFit/>
          </a:bodyPr>
          <a:lstStyle/>
          <a:p>
            <a:r>
              <a:rPr lang="tr-TR" sz="1100" dirty="0"/>
              <a:t>Genel Aksesuarlar</a:t>
            </a:r>
          </a:p>
        </p:txBody>
      </p:sp>
      <p:pic>
        <p:nvPicPr>
          <p:cNvPr id="2" name="Resim 1">
            <a:extLst>
              <a:ext uri="{FF2B5EF4-FFF2-40B4-BE49-F238E27FC236}">
                <a16:creationId xmlns:a16="http://schemas.microsoft.com/office/drawing/2014/main" id="{B8606DAA-71F0-82C4-77C1-BF53B553DDEE}"/>
              </a:ext>
            </a:extLst>
          </p:cNvPr>
          <p:cNvPicPr>
            <a:picLocks noChangeAspect="1"/>
          </p:cNvPicPr>
          <p:nvPr/>
        </p:nvPicPr>
        <p:blipFill>
          <a:blip r:embed="rId14"/>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6447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9C8E5F-6483-BD37-7E51-885C2C3B730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063912" cy="903605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2" descr="Protex Side Curtain - Nolan">
            <a:extLst>
              <a:ext uri="{FF2B5EF4-FFF2-40B4-BE49-F238E27FC236}">
                <a16:creationId xmlns:a16="http://schemas.microsoft.com/office/drawing/2014/main" id="{10344657-E874-1BDE-DF39-EB54EE341759}"/>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rcRect t="41106" b="10733"/>
          <a:stretch>
            <a:fillRect/>
          </a:stretch>
        </p:blipFill>
        <p:spPr bwMode="auto">
          <a:xfrm>
            <a:off x="5992262" y="-6"/>
            <a:ext cx="10071649" cy="4850592"/>
          </a:xfrm>
          <a:prstGeom prst="rect">
            <a:avLst/>
          </a:prstGeom>
          <a:noFill/>
          <a:extLst>
            <a:ext uri="{909E8E84-426E-40DD-AFC4-6F175D3DCCD1}">
              <a14:hiddenFill xmlns:a14="http://schemas.microsoft.com/office/drawing/2010/main">
                <a:solidFill>
                  <a:srgbClr val="FFFFFF"/>
                </a:solidFill>
              </a14:hiddenFill>
            </a:ext>
          </a:extLst>
        </p:spPr>
      </p:pic>
      <p:pic>
        <p:nvPicPr>
          <p:cNvPr id="4" name="Resim 3">
            <a:extLst>
              <a:ext uri="{FF2B5EF4-FFF2-40B4-BE49-F238E27FC236}">
                <a16:creationId xmlns:a16="http://schemas.microsoft.com/office/drawing/2014/main" id="{FDC277E9-5966-9ECB-78F1-D20B4C5CA8DC}"/>
              </a:ext>
            </a:extLst>
          </p:cNvPr>
          <p:cNvPicPr>
            <a:picLocks noChangeAspect="1"/>
          </p:cNvPicPr>
          <p:nvPr/>
        </p:nvPicPr>
        <p:blipFill>
          <a:blip r:embed="rId3"/>
          <a:srcRect t="10165" b="16928"/>
          <a:stretch>
            <a:fillRect/>
          </a:stretch>
        </p:blipFill>
        <p:spPr>
          <a:xfrm>
            <a:off x="5992263" y="4850597"/>
            <a:ext cx="10071649" cy="4185458"/>
          </a:xfrm>
          <a:prstGeom prst="rect">
            <a:avLst/>
          </a:prstGeom>
        </p:spPr>
      </p:pic>
      <p:sp>
        <p:nvSpPr>
          <p:cNvPr id="11" name="Rectangle 10">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063912" cy="903605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etin kutusu 2">
            <a:extLst>
              <a:ext uri="{FF2B5EF4-FFF2-40B4-BE49-F238E27FC236}">
                <a16:creationId xmlns:a16="http://schemas.microsoft.com/office/drawing/2014/main" id="{737D1780-B875-6171-4392-3977251ACC05}"/>
              </a:ext>
            </a:extLst>
          </p:cNvPr>
          <p:cNvSpPr txBox="1"/>
          <p:nvPr/>
        </p:nvSpPr>
        <p:spPr>
          <a:xfrm>
            <a:off x="1104391" y="1698115"/>
            <a:ext cx="9236396" cy="3145884"/>
          </a:xfrm>
          <a:prstGeom prst="rect">
            <a:avLst/>
          </a:prstGeom>
        </p:spPr>
        <p:txBody>
          <a:bodyPr vert="horz" lIns="91440" tIns="45720" rIns="91440" bIns="45720" rtlCol="0" anchor="b">
            <a:normAutofit/>
            <a:scene3d>
              <a:camera prst="orthographicFront"/>
              <a:lightRig rig="harsh" dir="t"/>
            </a:scene3d>
            <a:sp3d extrusionH="57150" prstMaterial="matte">
              <a:bevelT w="63500" h="12700" prst="angle"/>
              <a:contourClr>
                <a:schemeClr val="bg1">
                  <a:lumMod val="65000"/>
                </a:schemeClr>
              </a:contourClr>
            </a:sp3d>
          </a:bodyPr>
          <a:lstStyle/>
          <a:p>
            <a:pPr defTabSz="914400">
              <a:lnSpc>
                <a:spcPct val="90000"/>
              </a:lnSpc>
              <a:spcBef>
                <a:spcPct val="0"/>
              </a:spcBef>
              <a:spcAft>
                <a:spcPts val="800"/>
              </a:spcAft>
              <a:buClr>
                <a:schemeClr val="accent1"/>
              </a:buClr>
            </a:pPr>
            <a:r>
              <a:rPr lang="tr-TR" sz="6600" b="1" kern="1200" dirty="0">
                <a:ln/>
                <a:solidFill>
                  <a:schemeClr val="bg1"/>
                </a:solidFill>
                <a:latin typeface="+mj-lt"/>
                <a:ea typeface="+mj-ea"/>
                <a:cs typeface="+mj-cs"/>
              </a:rPr>
              <a:t>KAYAR PERDELİ BRANDALI  </a:t>
            </a:r>
            <a:r>
              <a:rPr lang="en-US" sz="6600" b="1" kern="1200" dirty="0">
                <a:ln/>
                <a:solidFill>
                  <a:schemeClr val="bg1"/>
                </a:solidFill>
                <a:latin typeface="+mj-lt"/>
                <a:ea typeface="+mj-ea"/>
                <a:cs typeface="+mj-cs"/>
              </a:rPr>
              <a:t>KASALAR</a:t>
            </a:r>
          </a:p>
        </p:txBody>
      </p:sp>
      <p:cxnSp>
        <p:nvCxnSpPr>
          <p:cNvPr id="13" name="Straight Connector 12">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04393" y="4850595"/>
            <a:ext cx="1495951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Resim 4">
            <a:extLst>
              <a:ext uri="{FF2B5EF4-FFF2-40B4-BE49-F238E27FC236}">
                <a16:creationId xmlns:a16="http://schemas.microsoft.com/office/drawing/2014/main" id="{DF7F3C8F-7714-DF65-AA29-E6C36315EB07}"/>
              </a:ext>
            </a:extLst>
          </p:cNvPr>
          <p:cNvPicPr>
            <a:picLocks noChangeAspect="1"/>
          </p:cNvPicPr>
          <p:nvPr/>
        </p:nvPicPr>
        <p:blipFill>
          <a:blip r:embed="rId4"/>
          <a:stretch>
            <a:fillRect/>
          </a:stretch>
        </p:blipFill>
        <p:spPr>
          <a:xfrm>
            <a:off x="186838" y="8003076"/>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149231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6B672-E41A-5180-BBFC-24DBB592C92E}"/>
            </a:ext>
          </a:extLst>
        </p:cNvPr>
        <p:cNvGrpSpPr/>
        <p:nvPr/>
      </p:nvGrpSpPr>
      <p:grpSpPr>
        <a:xfrm>
          <a:off x="0" y="0"/>
          <a:ext cx="0" cy="0"/>
          <a:chOff x="0" y="0"/>
          <a:chExt cx="0" cy="0"/>
        </a:xfrm>
      </p:grpSpPr>
      <p:pic>
        <p:nvPicPr>
          <p:cNvPr id="5" name="Resim 4">
            <a:extLst>
              <a:ext uri="{FF2B5EF4-FFF2-40B4-BE49-F238E27FC236}">
                <a16:creationId xmlns:a16="http://schemas.microsoft.com/office/drawing/2014/main" id="{6A9AA852-10CE-2278-5BE4-98953A03407F}"/>
              </a:ext>
            </a:extLst>
          </p:cNvPr>
          <p:cNvPicPr>
            <a:picLocks noChangeAspect="1"/>
          </p:cNvPicPr>
          <p:nvPr/>
        </p:nvPicPr>
        <p:blipFill>
          <a:blip r:embed="rId3"/>
          <a:stretch>
            <a:fillRect/>
          </a:stretch>
        </p:blipFill>
        <p:spPr>
          <a:xfrm>
            <a:off x="0" y="0"/>
            <a:ext cx="16063913" cy="9036049"/>
          </a:xfrm>
          <a:prstGeom prst="rect">
            <a:avLst/>
          </a:prstGeom>
        </p:spPr>
      </p:pic>
      <p:pic>
        <p:nvPicPr>
          <p:cNvPr id="7" name="Resim 6">
            <a:extLst>
              <a:ext uri="{FF2B5EF4-FFF2-40B4-BE49-F238E27FC236}">
                <a16:creationId xmlns:a16="http://schemas.microsoft.com/office/drawing/2014/main" id="{015B1923-42A0-20CE-B488-968DD2EB4FD2}"/>
              </a:ext>
            </a:extLst>
          </p:cNvPr>
          <p:cNvPicPr>
            <a:picLocks noChangeAspect="1"/>
          </p:cNvPicPr>
          <p:nvPr/>
        </p:nvPicPr>
        <p:blipFill>
          <a:blip r:embed="rId4">
            <a:alphaModFix/>
          </a:blip>
          <a:stretch>
            <a:fillRect/>
          </a:stretch>
        </p:blipFill>
        <p:spPr>
          <a:xfrm>
            <a:off x="78104" y="76430"/>
            <a:ext cx="3083565" cy="1787216"/>
          </a:xfrm>
          <a:prstGeom prst="rect">
            <a:avLst/>
          </a:prstGeom>
        </p:spPr>
      </p:pic>
      <p:pic>
        <p:nvPicPr>
          <p:cNvPr id="9" name="Resim 8">
            <a:extLst>
              <a:ext uri="{FF2B5EF4-FFF2-40B4-BE49-F238E27FC236}">
                <a16:creationId xmlns:a16="http://schemas.microsoft.com/office/drawing/2014/main" id="{2812FFAB-E782-C3FF-857A-D764A9026E4F}"/>
              </a:ext>
            </a:extLst>
          </p:cNvPr>
          <p:cNvPicPr>
            <a:picLocks noChangeAspect="1"/>
          </p:cNvPicPr>
          <p:nvPr/>
        </p:nvPicPr>
        <p:blipFill>
          <a:blip r:embed="rId5"/>
          <a:stretch>
            <a:fillRect/>
          </a:stretch>
        </p:blipFill>
        <p:spPr>
          <a:xfrm>
            <a:off x="3250406" y="76430"/>
            <a:ext cx="3049449" cy="1787216"/>
          </a:xfrm>
          <a:prstGeom prst="rect">
            <a:avLst/>
          </a:prstGeom>
        </p:spPr>
      </p:pic>
      <p:pic>
        <p:nvPicPr>
          <p:cNvPr id="13" name="Resim 12">
            <a:extLst>
              <a:ext uri="{FF2B5EF4-FFF2-40B4-BE49-F238E27FC236}">
                <a16:creationId xmlns:a16="http://schemas.microsoft.com/office/drawing/2014/main" id="{AC4D8411-C05A-FEAB-39CC-FBF157AAAFF8}"/>
              </a:ext>
            </a:extLst>
          </p:cNvPr>
          <p:cNvPicPr>
            <a:picLocks noChangeAspect="1"/>
          </p:cNvPicPr>
          <p:nvPr/>
        </p:nvPicPr>
        <p:blipFill>
          <a:blip r:embed="rId6"/>
          <a:stretch>
            <a:fillRect/>
          </a:stretch>
        </p:blipFill>
        <p:spPr>
          <a:xfrm>
            <a:off x="6471351" y="76430"/>
            <a:ext cx="3039300" cy="1786649"/>
          </a:xfrm>
          <a:prstGeom prst="rect">
            <a:avLst/>
          </a:prstGeom>
        </p:spPr>
      </p:pic>
      <p:pic>
        <p:nvPicPr>
          <p:cNvPr id="18" name="Resim 17">
            <a:extLst>
              <a:ext uri="{FF2B5EF4-FFF2-40B4-BE49-F238E27FC236}">
                <a16:creationId xmlns:a16="http://schemas.microsoft.com/office/drawing/2014/main" id="{AD936F29-C392-C5D2-C025-112505AB5C50}"/>
              </a:ext>
            </a:extLst>
          </p:cNvPr>
          <p:cNvPicPr>
            <a:picLocks noChangeAspect="1"/>
          </p:cNvPicPr>
          <p:nvPr/>
        </p:nvPicPr>
        <p:blipFill>
          <a:blip r:embed="rId7"/>
          <a:stretch>
            <a:fillRect/>
          </a:stretch>
        </p:blipFill>
        <p:spPr>
          <a:xfrm>
            <a:off x="9674936" y="76429"/>
            <a:ext cx="3049446" cy="1786649"/>
          </a:xfrm>
          <a:prstGeom prst="rect">
            <a:avLst/>
          </a:prstGeom>
        </p:spPr>
      </p:pic>
      <p:pic>
        <p:nvPicPr>
          <p:cNvPr id="21" name="Resim 20">
            <a:extLst>
              <a:ext uri="{FF2B5EF4-FFF2-40B4-BE49-F238E27FC236}">
                <a16:creationId xmlns:a16="http://schemas.microsoft.com/office/drawing/2014/main" id="{15726B22-CDB6-6BF5-6C4E-F6939351B692}"/>
              </a:ext>
            </a:extLst>
          </p:cNvPr>
          <p:cNvPicPr>
            <a:picLocks noChangeAspect="1"/>
          </p:cNvPicPr>
          <p:nvPr/>
        </p:nvPicPr>
        <p:blipFill>
          <a:blip r:embed="rId8"/>
          <a:stretch>
            <a:fillRect/>
          </a:stretch>
        </p:blipFill>
        <p:spPr>
          <a:xfrm>
            <a:off x="12919910" y="76428"/>
            <a:ext cx="3049446" cy="1786649"/>
          </a:xfrm>
          <a:prstGeom prst="rect">
            <a:avLst/>
          </a:prstGeom>
        </p:spPr>
      </p:pic>
      <p:pic>
        <p:nvPicPr>
          <p:cNvPr id="2" name="Resim 1">
            <a:extLst>
              <a:ext uri="{FF2B5EF4-FFF2-40B4-BE49-F238E27FC236}">
                <a16:creationId xmlns:a16="http://schemas.microsoft.com/office/drawing/2014/main" id="{5A41741E-284F-B467-0BD8-DD1A097BC444}"/>
              </a:ext>
            </a:extLst>
          </p:cNvPr>
          <p:cNvPicPr>
            <a:picLocks noChangeAspect="1"/>
          </p:cNvPicPr>
          <p:nvPr/>
        </p:nvPicPr>
        <p:blipFill>
          <a:blip r:embed="rId9"/>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graphicFrame>
        <p:nvGraphicFramePr>
          <p:cNvPr id="4" name="Tablo 3">
            <a:extLst>
              <a:ext uri="{FF2B5EF4-FFF2-40B4-BE49-F238E27FC236}">
                <a16:creationId xmlns:a16="http://schemas.microsoft.com/office/drawing/2014/main" id="{E6F44A5D-1D77-935B-4BAA-DB0CA6D8AF94}"/>
              </a:ext>
            </a:extLst>
          </p:cNvPr>
          <p:cNvGraphicFramePr>
            <a:graphicFrameLocks noGrp="1"/>
          </p:cNvGraphicFramePr>
          <p:nvPr>
            <p:extLst>
              <p:ext uri="{D42A27DB-BD31-4B8C-83A1-F6EECF244321}">
                <p14:modId xmlns:p14="http://schemas.microsoft.com/office/powerpoint/2010/main" val="2138630294"/>
              </p:ext>
            </p:extLst>
          </p:nvPr>
        </p:nvGraphicFramePr>
        <p:xfrm>
          <a:off x="59009" y="7161415"/>
          <a:ext cx="9462028" cy="1847626"/>
        </p:xfrm>
        <a:graphic>
          <a:graphicData uri="http://schemas.openxmlformats.org/drawingml/2006/table">
            <a:tbl>
              <a:tblPr firstRow="1" bandRow="1">
                <a:tableStyleId>{5C22544A-7EE6-4342-B048-85BDC9FD1C3A}</a:tableStyleId>
              </a:tblPr>
              <a:tblGrid>
                <a:gridCol w="1359338">
                  <a:extLst>
                    <a:ext uri="{9D8B030D-6E8A-4147-A177-3AD203B41FA5}">
                      <a16:colId xmlns:a16="http://schemas.microsoft.com/office/drawing/2014/main" val="2093496570"/>
                    </a:ext>
                  </a:extLst>
                </a:gridCol>
                <a:gridCol w="1471641">
                  <a:extLst>
                    <a:ext uri="{9D8B030D-6E8A-4147-A177-3AD203B41FA5}">
                      <a16:colId xmlns:a16="http://schemas.microsoft.com/office/drawing/2014/main" val="3136030261"/>
                    </a:ext>
                  </a:extLst>
                </a:gridCol>
                <a:gridCol w="1396934">
                  <a:extLst>
                    <a:ext uri="{9D8B030D-6E8A-4147-A177-3AD203B41FA5}">
                      <a16:colId xmlns:a16="http://schemas.microsoft.com/office/drawing/2014/main" val="3737867898"/>
                    </a:ext>
                  </a:extLst>
                </a:gridCol>
                <a:gridCol w="1508689">
                  <a:extLst>
                    <a:ext uri="{9D8B030D-6E8A-4147-A177-3AD203B41FA5}">
                      <a16:colId xmlns:a16="http://schemas.microsoft.com/office/drawing/2014/main" val="625466209"/>
                    </a:ext>
                  </a:extLst>
                </a:gridCol>
                <a:gridCol w="1862713">
                  <a:extLst>
                    <a:ext uri="{9D8B030D-6E8A-4147-A177-3AD203B41FA5}">
                      <a16:colId xmlns:a16="http://schemas.microsoft.com/office/drawing/2014/main" val="1363516114"/>
                    </a:ext>
                  </a:extLst>
                </a:gridCol>
                <a:gridCol w="1862713">
                  <a:extLst>
                    <a:ext uri="{9D8B030D-6E8A-4147-A177-3AD203B41FA5}">
                      <a16:colId xmlns:a16="http://schemas.microsoft.com/office/drawing/2014/main" val="1109490100"/>
                    </a:ext>
                  </a:extLst>
                </a:gridCol>
              </a:tblGrid>
              <a:tr h="390576">
                <a:tc>
                  <a:txBody>
                    <a:bodyPr/>
                    <a:lstStyle/>
                    <a:p>
                      <a:r>
                        <a:rPr lang="tr-TR" sz="1000" b="0">
                          <a:latin typeface="ADLaM Display" panose="02010000000000000000" pitchFamily="2" charset="0"/>
                          <a:ea typeface="ADLaM Display" panose="02010000000000000000" pitchFamily="2" charset="0"/>
                          <a:cs typeface="ADLaM Display" panose="02010000000000000000" pitchFamily="2" charset="0"/>
                        </a:rPr>
                        <a:t>TİP</a:t>
                      </a:r>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UZUNLUK ( MM ) MAX / MİN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GENİŞLİK  ( MM )    MAX / MİN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YÜKSEKLİK  ( MM )   MAX / MİN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KULLANIM ALANI</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KULLANIMADA TERCİH EDEN  SEKTÖRLER</a:t>
                      </a:r>
                    </a:p>
                  </a:txBody>
                  <a:tcPr marL="121924" marR="121924" marT="60962" marB="60962"/>
                </a:tc>
                <a:extLst>
                  <a:ext uri="{0D108BD9-81ED-4DB2-BD59-A6C34878D82A}">
                    <a16:rowId xmlns:a16="http://schemas.microsoft.com/office/drawing/2014/main" val="3170056897"/>
                  </a:ext>
                </a:extLst>
              </a:tr>
              <a:tr h="249496">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TIR</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13,60 m / 13,38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2,60 m / 2,40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4,00 m / 2,55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Global</a:t>
                      </a:r>
                    </a:p>
                  </a:txBody>
                  <a:tcPr marL="121924" marR="121924" marT="60962" marB="60962"/>
                </a:tc>
                <a:tc rowSpan="4">
                  <a:txBody>
                    <a:bodyPr/>
                    <a:lstStyle/>
                    <a:p>
                      <a:pPr algn="ctr"/>
                      <a:r>
                        <a:rPr lang="tr-TR" sz="1100" dirty="0"/>
                        <a:t>Lojistik ve Nakliye (En Yaygın)/ Otomotiv ve Yan Sanayi / Perakende ve FMCG (Hızlı Tüketim)   / Tekstil ve Hazır Giyim / Tarım ve Gıda (Kuru Yükler) / Sanayi ve Üretim</a:t>
                      </a:r>
                      <a:endParaRPr lang="tr-TR" sz="11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927986529"/>
                  </a:ext>
                </a:extLst>
              </a:tr>
              <a:tr h="286900">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Kamyon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7,50 m / 5,10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2,55 m / 2,20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2,50 m / 2,00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Global</a:t>
                      </a:r>
                    </a:p>
                  </a:txBody>
                  <a:tcPr marL="121924" marR="121924" marT="60962" marB="60962"/>
                </a:tc>
                <a:tc v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956927673"/>
                  </a:ext>
                </a:extLst>
              </a:tr>
              <a:tr h="280554">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Kamyonet </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4,90 m / 3,00 m </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2,20 m / 1,70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2,20 m / 1,80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ŞEHİR İÇİ / ŞEHİR DIŞI</a:t>
                      </a:r>
                    </a:p>
                  </a:txBody>
                  <a:tcPr marL="121924" marR="121924" marT="60962" marB="60962"/>
                </a:tc>
                <a:tc v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213873498"/>
                  </a:ext>
                </a:extLst>
              </a:tr>
              <a:tr h="290946">
                <a:tc gridSpan="5">
                  <a:txBody>
                    <a:bodyPr/>
                    <a:lstStyle/>
                    <a:p>
                      <a:r>
                        <a:rPr lang="tr-TR" sz="1000" dirty="0"/>
                        <a:t>Yukarıda  Türkiye’de </a:t>
                      </a:r>
                      <a:r>
                        <a:rPr lang="tr-TR" sz="1000" b="1" dirty="0"/>
                        <a:t>satışı yapılan ve kullanılan klimalı/frigorifik üst yapılar</a:t>
                      </a:r>
                      <a:r>
                        <a:rPr lang="tr-TR" sz="1000" dirty="0"/>
                        <a:t> için, </a:t>
                      </a:r>
                      <a:r>
                        <a:rPr lang="tr-TR" sz="1000" b="1" dirty="0"/>
                        <a:t>piyasada yaygın görülen ölçü aralıklarını</a:t>
                      </a:r>
                      <a:r>
                        <a:rPr lang="tr-TR" sz="1000" dirty="0"/>
                        <a:t> grup bazında özet olarak verilmiştir. : </a:t>
                      </a:r>
                      <a:r>
                        <a:rPr lang="tr-TR" sz="1000" b="1" dirty="0"/>
                        <a:t>mevzuatta “minimum frigo kasa ölçüsü” diye bir alt sınır yok</a:t>
                      </a:r>
                      <a:r>
                        <a:rPr lang="tr-TR" sz="1000" dirty="0"/>
                        <a:t>; alt sınırlar piyasadaki yaygın üretici/uygulama örnekleri baz alınarak verilmiştir. </a:t>
                      </a:r>
                      <a:r>
                        <a:rPr lang="tr-TR" sz="1000" b="1" dirty="0"/>
                        <a:t>Azami dış ölçüler</a:t>
                      </a:r>
                      <a:r>
                        <a:rPr lang="tr-TR" sz="1000" dirty="0"/>
                        <a:t> ise Karayolları Trafik Yönetmeliği’ndeki gabari sınırlarıyla sınırlıdır. </a:t>
                      </a:r>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v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3499252907"/>
                  </a:ext>
                </a:extLst>
              </a:tr>
            </a:tbl>
          </a:graphicData>
        </a:graphic>
      </p:graphicFrame>
    </p:spTree>
    <p:extLst>
      <p:ext uri="{BB962C8B-B14F-4D97-AF65-F5344CB8AC3E}">
        <p14:creationId xmlns:p14="http://schemas.microsoft.com/office/powerpoint/2010/main" val="1631685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FEF697-7239-BFA7-DD73-0592B1320529}"/>
            </a:ext>
          </a:extLst>
        </p:cNvPr>
        <p:cNvGrpSpPr/>
        <p:nvPr/>
      </p:nvGrpSpPr>
      <p:grpSpPr>
        <a:xfrm>
          <a:off x="0" y="0"/>
          <a:ext cx="0" cy="0"/>
          <a:chOff x="0" y="0"/>
          <a:chExt cx="0" cy="0"/>
        </a:xfrm>
      </p:grpSpPr>
      <p:sp>
        <p:nvSpPr>
          <p:cNvPr id="5" name="Metin kutusu 4">
            <a:extLst>
              <a:ext uri="{FF2B5EF4-FFF2-40B4-BE49-F238E27FC236}">
                <a16:creationId xmlns:a16="http://schemas.microsoft.com/office/drawing/2014/main" id="{98BA21B2-A2A0-1969-171E-714290C0A822}"/>
              </a:ext>
            </a:extLst>
          </p:cNvPr>
          <p:cNvSpPr txBox="1"/>
          <p:nvPr/>
        </p:nvSpPr>
        <p:spPr>
          <a:xfrm>
            <a:off x="4945232" y="390644"/>
            <a:ext cx="10063595" cy="369332"/>
          </a:xfrm>
          <a:prstGeom prst="rect">
            <a:avLst/>
          </a:prstGeom>
          <a:noFill/>
        </p:spPr>
        <p:txBody>
          <a:bodyPr wrap="square">
            <a:spAutoFit/>
          </a:bodyPr>
          <a:lstStyle/>
          <a:p>
            <a:pPr algn="l">
              <a:buNone/>
            </a:pPr>
            <a:r>
              <a:rPr lang="tr-TR" b="1" i="0" cap="all" dirty="0">
                <a:solidFill>
                  <a:srgbClr val="323239"/>
                </a:solidFill>
                <a:effectLst/>
                <a:latin typeface="Montserrat" panose="00000500000000000000" pitchFamily="2" charset="-94"/>
              </a:rPr>
              <a:t>Brandalı kayar perde Kamyon kasaları</a:t>
            </a:r>
          </a:p>
        </p:txBody>
      </p:sp>
      <p:sp>
        <p:nvSpPr>
          <p:cNvPr id="9" name="Metin kutusu 8">
            <a:extLst>
              <a:ext uri="{FF2B5EF4-FFF2-40B4-BE49-F238E27FC236}">
                <a16:creationId xmlns:a16="http://schemas.microsoft.com/office/drawing/2014/main" id="{34DAAAD7-A8A2-7EEA-0E21-69066B5A65A3}"/>
              </a:ext>
            </a:extLst>
          </p:cNvPr>
          <p:cNvSpPr txBox="1"/>
          <p:nvPr/>
        </p:nvSpPr>
        <p:spPr>
          <a:xfrm>
            <a:off x="1137804" y="4927037"/>
            <a:ext cx="4171951" cy="369332"/>
          </a:xfrm>
          <a:prstGeom prst="rect">
            <a:avLst/>
          </a:prstGeom>
          <a:noFill/>
        </p:spPr>
        <p:txBody>
          <a:bodyPr wrap="square">
            <a:spAutoFit/>
          </a:bodyPr>
          <a:lstStyle/>
          <a:p>
            <a:r>
              <a:rPr lang="tr-TR" b="1" i="0" dirty="0">
                <a:solidFill>
                  <a:srgbClr val="3C3C3C"/>
                </a:solidFill>
                <a:effectLst/>
                <a:latin typeface="Open Sans" panose="020B0606030504020204" pitchFamily="34" charset="0"/>
              </a:rPr>
              <a:t>Yüksek mukavemetli yapı</a:t>
            </a:r>
            <a:endParaRPr lang="tr-TR" dirty="0"/>
          </a:p>
        </p:txBody>
      </p:sp>
      <p:sp>
        <p:nvSpPr>
          <p:cNvPr id="11" name="Metin kutusu 10">
            <a:extLst>
              <a:ext uri="{FF2B5EF4-FFF2-40B4-BE49-F238E27FC236}">
                <a16:creationId xmlns:a16="http://schemas.microsoft.com/office/drawing/2014/main" id="{783D836F-BCB6-445C-AABA-2506E20AD948}"/>
              </a:ext>
            </a:extLst>
          </p:cNvPr>
          <p:cNvSpPr txBox="1"/>
          <p:nvPr/>
        </p:nvSpPr>
        <p:spPr>
          <a:xfrm>
            <a:off x="12497" y="5488646"/>
            <a:ext cx="5430007" cy="1600438"/>
          </a:xfrm>
          <a:prstGeom prst="rect">
            <a:avLst/>
          </a:prstGeom>
          <a:noFill/>
        </p:spPr>
        <p:txBody>
          <a:bodyPr wrap="square">
            <a:spAutoFit/>
          </a:bodyPr>
          <a:lstStyle/>
          <a:p>
            <a:r>
              <a:rPr lang="tr-TR" sz="1400" b="0" i="0" dirty="0">
                <a:solidFill>
                  <a:srgbClr val="3C3C3C"/>
                </a:solidFill>
                <a:effectLst/>
                <a:latin typeface="Open Sans" panose="020B0606030504020204" pitchFamily="34" charset="0"/>
              </a:rPr>
              <a:t>Kamyon gövde panelinin içine eksiksiz bir “iskelet” çerçeve yapısı yerleştirilmiştir. Bu “iskelet” malzemeleri, panelin içine eşit olarak dağıtılmış fiberglas profillerden, alüminyum profillerden veya su geçirmez kontrplaktan yapılmıştır. Bu, panelin yapısal dayanıklılığını artırmakla kalmaz, aynı zamanda dış metal parçaların (kılavuz raylar, menteşeler, kenar profilleri, döşeme vb.) montajı için yeterli çivi tutma kuvveti sağlar.</a:t>
            </a:r>
            <a:endParaRPr lang="tr-TR" sz="1400" dirty="0"/>
          </a:p>
        </p:txBody>
      </p:sp>
      <p:sp>
        <p:nvSpPr>
          <p:cNvPr id="15" name="Metin kutusu 14">
            <a:extLst>
              <a:ext uri="{FF2B5EF4-FFF2-40B4-BE49-F238E27FC236}">
                <a16:creationId xmlns:a16="http://schemas.microsoft.com/office/drawing/2014/main" id="{6ABBA24E-EEBF-7148-DBA1-8963BDED77BB}"/>
              </a:ext>
            </a:extLst>
          </p:cNvPr>
          <p:cNvSpPr txBox="1"/>
          <p:nvPr/>
        </p:nvSpPr>
        <p:spPr>
          <a:xfrm>
            <a:off x="6521910" y="4938599"/>
            <a:ext cx="3359537" cy="369332"/>
          </a:xfrm>
          <a:prstGeom prst="rect">
            <a:avLst/>
          </a:prstGeom>
          <a:noFill/>
        </p:spPr>
        <p:txBody>
          <a:bodyPr wrap="square">
            <a:spAutoFit/>
          </a:bodyPr>
          <a:lstStyle/>
          <a:p>
            <a:r>
              <a:rPr lang="tr-TR" b="1" dirty="0"/>
              <a:t>Hızlı Yükleme ve Boşaltma</a:t>
            </a:r>
            <a:endParaRPr lang="tr-TR" dirty="0"/>
          </a:p>
        </p:txBody>
      </p:sp>
      <p:sp>
        <p:nvSpPr>
          <p:cNvPr id="21" name="Metin kutusu 20">
            <a:extLst>
              <a:ext uri="{FF2B5EF4-FFF2-40B4-BE49-F238E27FC236}">
                <a16:creationId xmlns:a16="http://schemas.microsoft.com/office/drawing/2014/main" id="{3F755769-C869-D2CF-4846-AE7A2827814C}"/>
              </a:ext>
            </a:extLst>
          </p:cNvPr>
          <p:cNvSpPr txBox="1"/>
          <p:nvPr/>
        </p:nvSpPr>
        <p:spPr>
          <a:xfrm>
            <a:off x="11813439" y="4938599"/>
            <a:ext cx="2849708" cy="369332"/>
          </a:xfrm>
          <a:prstGeom prst="rect">
            <a:avLst/>
          </a:prstGeom>
          <a:noFill/>
        </p:spPr>
        <p:txBody>
          <a:bodyPr wrap="square">
            <a:spAutoFit/>
          </a:bodyPr>
          <a:lstStyle/>
          <a:p>
            <a:r>
              <a:rPr lang="tr-TR" b="1" dirty="0">
                <a:latin typeface="Open Sans" panose="020B0606030504020204" pitchFamily="34" charset="0"/>
                <a:ea typeface="Open Sans" panose="020B0606030504020204" pitchFamily="34" charset="0"/>
                <a:cs typeface="Open Sans" panose="020B0606030504020204" pitchFamily="34" charset="0"/>
              </a:rPr>
              <a:t>Her Sektöre Uygunluk</a:t>
            </a:r>
          </a:p>
        </p:txBody>
      </p:sp>
      <p:sp>
        <p:nvSpPr>
          <p:cNvPr id="23" name="Metin kutusu 22">
            <a:extLst>
              <a:ext uri="{FF2B5EF4-FFF2-40B4-BE49-F238E27FC236}">
                <a16:creationId xmlns:a16="http://schemas.microsoft.com/office/drawing/2014/main" id="{EB1861C8-E569-A9CB-D61A-A2D9D42B0FD5}"/>
              </a:ext>
            </a:extLst>
          </p:cNvPr>
          <p:cNvSpPr txBox="1"/>
          <p:nvPr/>
        </p:nvSpPr>
        <p:spPr>
          <a:xfrm>
            <a:off x="10891564" y="5488646"/>
            <a:ext cx="5147728" cy="2246769"/>
          </a:xfrm>
          <a:prstGeom prst="rect">
            <a:avLst/>
          </a:prstGeom>
          <a:noFill/>
        </p:spPr>
        <p:txBody>
          <a:bodyPr wrap="square">
            <a:spAutoFit/>
          </a:bodyPr>
          <a:lstStyle/>
          <a:p>
            <a:r>
              <a:rPr lang="tr-TR" sz="1400" dirty="0">
                <a:latin typeface="Open Sans" panose="020B0606030504020204" pitchFamily="34" charset="0"/>
                <a:ea typeface="Open Sans" panose="020B0606030504020204" pitchFamily="34" charset="0"/>
                <a:cs typeface="Open Sans" panose="020B0606030504020204" pitchFamily="34" charset="0"/>
              </a:rPr>
              <a:t>İnşaat sektöründe, perde yan paneller, ağır çelik profillerin, ahşap kirişlerin veya önceden üretilmiş elemanların taşınmasında kullanılır ve bu elemanlar bir vinç yardımıyla doğrudan yandan boşaltılabilir.</a:t>
            </a:r>
          </a:p>
          <a:p>
            <a:r>
              <a:rPr lang="tr-TR" sz="1400" dirty="0">
                <a:latin typeface="Open Sans" panose="020B0606030504020204" pitchFamily="34" charset="0"/>
                <a:ea typeface="Open Sans" panose="020B0606030504020204" pitchFamily="34" charset="0"/>
                <a:cs typeface="Open Sans" panose="020B0606030504020204" pitchFamily="34" charset="0"/>
              </a:rPr>
              <a:t>Tarım sektöründe, tenteli römorklar genellikle makineler, gübre paletleri veya hızlı bir şekilde yüklenmesi gereken mevsimlik ürünler için kullanılır.</a:t>
            </a:r>
          </a:p>
          <a:p>
            <a:r>
              <a:rPr lang="tr-TR" sz="1400" dirty="0">
                <a:latin typeface="Open Sans" panose="020B0606030504020204" pitchFamily="34" charset="0"/>
                <a:ea typeface="Open Sans" panose="020B0606030504020204" pitchFamily="34" charset="0"/>
                <a:cs typeface="Open Sans" panose="020B0606030504020204" pitchFamily="34" charset="0"/>
              </a:rPr>
              <a:t>Dağıtımda ise hız çok önemlidir: Süpermarketler ve toptancılar, şubelerinin zamanında tedarik edilmesini sağlamak için her gün perdeli kasalı kamyonlara güvenirler.</a:t>
            </a:r>
          </a:p>
        </p:txBody>
      </p:sp>
      <p:pic>
        <p:nvPicPr>
          <p:cNvPr id="3" name="Resim 2">
            <a:extLst>
              <a:ext uri="{FF2B5EF4-FFF2-40B4-BE49-F238E27FC236}">
                <a16:creationId xmlns:a16="http://schemas.microsoft.com/office/drawing/2014/main" id="{DD3D9C70-34BE-EB37-A2E4-FC52C780900D}"/>
              </a:ext>
            </a:extLst>
          </p:cNvPr>
          <p:cNvPicPr>
            <a:picLocks noChangeAspect="1"/>
          </p:cNvPicPr>
          <p:nvPr/>
        </p:nvPicPr>
        <p:blipFill>
          <a:blip r:embed="rId2"/>
          <a:stretch>
            <a:fillRect/>
          </a:stretch>
        </p:blipFill>
        <p:spPr>
          <a:xfrm>
            <a:off x="509768" y="1511856"/>
            <a:ext cx="4435464" cy="2635276"/>
          </a:xfrm>
          <a:prstGeom prst="rect">
            <a:avLst/>
          </a:prstGeom>
        </p:spPr>
      </p:pic>
      <p:sp>
        <p:nvSpPr>
          <p:cNvPr id="4" name="Metin kutusu 3">
            <a:extLst>
              <a:ext uri="{FF2B5EF4-FFF2-40B4-BE49-F238E27FC236}">
                <a16:creationId xmlns:a16="http://schemas.microsoft.com/office/drawing/2014/main" id="{1AA36A99-E16C-438D-0689-1EF0ED5BDACF}"/>
              </a:ext>
            </a:extLst>
          </p:cNvPr>
          <p:cNvSpPr txBox="1"/>
          <p:nvPr/>
        </p:nvSpPr>
        <p:spPr>
          <a:xfrm>
            <a:off x="270164" y="1658590"/>
            <a:ext cx="1735282" cy="307777"/>
          </a:xfrm>
          <a:prstGeom prst="rect">
            <a:avLst/>
          </a:prstGeom>
          <a:solidFill>
            <a:schemeClr val="tx1"/>
          </a:solidFill>
        </p:spPr>
        <p:style>
          <a:lnRef idx="2">
            <a:schemeClr val="dk1"/>
          </a:lnRef>
          <a:fillRef idx="1">
            <a:schemeClr val="lt1"/>
          </a:fillRef>
          <a:effectRef idx="0">
            <a:schemeClr val="dk1"/>
          </a:effectRef>
          <a:fontRef idx="minor">
            <a:schemeClr val="dk1"/>
          </a:fontRef>
        </p:style>
        <p:txBody>
          <a:bodyPr wrap="square" rtlCol="0">
            <a:spAutoFit/>
          </a:bodyPr>
          <a:lstStyle/>
          <a:p>
            <a:r>
              <a:rPr lang="tr-TR" sz="1400" b="1" dirty="0">
                <a:solidFill>
                  <a:schemeClr val="bg1"/>
                </a:solidFill>
                <a:highlight>
                  <a:srgbClr val="000000"/>
                </a:highlight>
                <a:latin typeface="Open Sans" panose="020B0606030504020204" pitchFamily="34" charset="0"/>
                <a:ea typeface="Open Sans" panose="020B0606030504020204" pitchFamily="34" charset="0"/>
                <a:cs typeface="Open Sans" panose="020B0606030504020204" pitchFamily="34" charset="0"/>
              </a:rPr>
              <a:t>Dış </a:t>
            </a:r>
            <a:r>
              <a:rPr lang="tr-TR" sz="1400" b="1" dirty="0" err="1">
                <a:solidFill>
                  <a:schemeClr val="bg1"/>
                </a:solidFill>
                <a:highlight>
                  <a:srgbClr val="000000"/>
                </a:highlight>
                <a:latin typeface="Open Sans" panose="020B0606030504020204" pitchFamily="34" charset="0"/>
                <a:ea typeface="Open Sans" panose="020B0606030504020204" pitchFamily="34" charset="0"/>
                <a:cs typeface="Open Sans" panose="020B0606030504020204" pitchFamily="34" charset="0"/>
              </a:rPr>
              <a:t>Pvc</a:t>
            </a:r>
            <a:r>
              <a:rPr lang="tr-TR" sz="1400" b="1" dirty="0">
                <a:solidFill>
                  <a:schemeClr val="bg1"/>
                </a:solidFill>
                <a:highlight>
                  <a:srgbClr val="000000"/>
                </a:highlight>
                <a:latin typeface="Open Sans" panose="020B0606030504020204" pitchFamily="34" charset="0"/>
                <a:ea typeface="Open Sans" panose="020B0606030504020204" pitchFamily="34" charset="0"/>
                <a:cs typeface="Open Sans" panose="020B0606030504020204" pitchFamily="34" charset="0"/>
              </a:rPr>
              <a:t> Tabakası</a:t>
            </a:r>
          </a:p>
        </p:txBody>
      </p:sp>
      <p:sp>
        <p:nvSpPr>
          <p:cNvPr id="6" name="Metin kutusu 5">
            <a:extLst>
              <a:ext uri="{FF2B5EF4-FFF2-40B4-BE49-F238E27FC236}">
                <a16:creationId xmlns:a16="http://schemas.microsoft.com/office/drawing/2014/main" id="{F2733936-E797-51F0-F991-A64F30708782}"/>
              </a:ext>
            </a:extLst>
          </p:cNvPr>
          <p:cNvSpPr txBox="1"/>
          <p:nvPr/>
        </p:nvSpPr>
        <p:spPr>
          <a:xfrm>
            <a:off x="142804" y="2069266"/>
            <a:ext cx="2254827" cy="1015663"/>
          </a:xfrm>
          <a:prstGeom prst="rect">
            <a:avLst/>
          </a:prstGeom>
          <a:noFill/>
        </p:spPr>
        <p:txBody>
          <a:bodyPr wrap="square" rtlCol="0">
            <a:spAutoFit/>
          </a:bodyPr>
          <a:lstStyle/>
          <a:p>
            <a:r>
              <a:rPr lang="tr-TR" sz="1400" dirty="0">
                <a:latin typeface="Aptos (Gövde)"/>
              </a:rPr>
              <a:t>Parlak /Mat/Kabartmalı</a:t>
            </a:r>
          </a:p>
          <a:p>
            <a:r>
              <a:rPr lang="tr-TR" sz="1400" dirty="0">
                <a:latin typeface="Aptos (Gövde)"/>
              </a:rPr>
              <a:t>Su Geçirmez</a:t>
            </a:r>
          </a:p>
          <a:p>
            <a:r>
              <a:rPr lang="tr-TR" sz="1400" dirty="0">
                <a:latin typeface="Aptos (Gövde)"/>
              </a:rPr>
              <a:t>Çizilmeye Dayanıklı</a:t>
            </a:r>
          </a:p>
          <a:p>
            <a:endParaRPr lang="tr-TR" dirty="0"/>
          </a:p>
        </p:txBody>
      </p:sp>
      <p:sp>
        <p:nvSpPr>
          <p:cNvPr id="8" name="Metin kutusu 7">
            <a:extLst>
              <a:ext uri="{FF2B5EF4-FFF2-40B4-BE49-F238E27FC236}">
                <a16:creationId xmlns:a16="http://schemas.microsoft.com/office/drawing/2014/main" id="{91E45192-8E15-3BF6-D7D7-D27B808B59D4}"/>
              </a:ext>
            </a:extLst>
          </p:cNvPr>
          <p:cNvSpPr txBox="1"/>
          <p:nvPr/>
        </p:nvSpPr>
        <p:spPr>
          <a:xfrm>
            <a:off x="3408869" y="2815936"/>
            <a:ext cx="2033635" cy="307777"/>
          </a:xfrm>
          <a:prstGeom prst="rect">
            <a:avLst/>
          </a:prstGeom>
          <a:solidFill>
            <a:schemeClr val="tx1"/>
          </a:solidFill>
        </p:spPr>
        <p:style>
          <a:lnRef idx="2">
            <a:schemeClr val="dk1"/>
          </a:lnRef>
          <a:fillRef idx="1">
            <a:schemeClr val="lt1"/>
          </a:fillRef>
          <a:effectRef idx="0">
            <a:schemeClr val="dk1"/>
          </a:effectRef>
          <a:fontRef idx="minor">
            <a:schemeClr val="dk1"/>
          </a:fontRef>
        </p:style>
        <p:txBody>
          <a:bodyPr wrap="square" rtlCol="0">
            <a:spAutoFit/>
          </a:bodyPr>
          <a:lstStyle/>
          <a:p>
            <a:r>
              <a:rPr lang="tr-TR" sz="1400" dirty="0">
                <a:solidFill>
                  <a:schemeClr val="bg1"/>
                </a:solidFill>
                <a:highlight>
                  <a:srgbClr val="000000"/>
                </a:highlight>
                <a:latin typeface="Open Sans" panose="020B0606030504020204" pitchFamily="34" charset="0"/>
                <a:ea typeface="Open Sans" panose="020B0606030504020204" pitchFamily="34" charset="0"/>
                <a:cs typeface="Open Sans" panose="020B0606030504020204" pitchFamily="34" charset="0"/>
              </a:rPr>
              <a:t>Polyester Baz Kumaş</a:t>
            </a:r>
            <a:endParaRPr lang="tr-TR" dirty="0"/>
          </a:p>
        </p:txBody>
      </p:sp>
      <p:sp>
        <p:nvSpPr>
          <p:cNvPr id="10" name="Metin kutusu 9">
            <a:extLst>
              <a:ext uri="{FF2B5EF4-FFF2-40B4-BE49-F238E27FC236}">
                <a16:creationId xmlns:a16="http://schemas.microsoft.com/office/drawing/2014/main" id="{30D4A73D-917A-32C2-4A4E-0BCFA167BB1A}"/>
              </a:ext>
            </a:extLst>
          </p:cNvPr>
          <p:cNvSpPr txBox="1"/>
          <p:nvPr/>
        </p:nvSpPr>
        <p:spPr>
          <a:xfrm>
            <a:off x="3408869" y="3135275"/>
            <a:ext cx="1513900" cy="954107"/>
          </a:xfrm>
          <a:prstGeom prst="rect">
            <a:avLst/>
          </a:prstGeom>
          <a:noFill/>
        </p:spPr>
        <p:txBody>
          <a:bodyPr wrap="square" rtlCol="0">
            <a:spAutoFit/>
          </a:bodyPr>
          <a:lstStyle/>
          <a:p>
            <a:r>
              <a:rPr lang="tr-TR" sz="1400" dirty="0"/>
              <a:t>Çekmeye Yırtılmaya </a:t>
            </a:r>
          </a:p>
          <a:p>
            <a:r>
              <a:rPr lang="tr-TR" sz="1400" dirty="0"/>
              <a:t>Dayanımlı </a:t>
            </a:r>
          </a:p>
          <a:p>
            <a:r>
              <a:rPr lang="tr-TR" sz="1400" dirty="0"/>
              <a:t>Örme kumaş</a:t>
            </a:r>
          </a:p>
        </p:txBody>
      </p:sp>
      <p:sp>
        <p:nvSpPr>
          <p:cNvPr id="12" name="Metin kutusu 11">
            <a:extLst>
              <a:ext uri="{FF2B5EF4-FFF2-40B4-BE49-F238E27FC236}">
                <a16:creationId xmlns:a16="http://schemas.microsoft.com/office/drawing/2014/main" id="{666CE18F-B9FD-8D21-BA47-FAFD83FEDFC5}"/>
              </a:ext>
            </a:extLst>
          </p:cNvPr>
          <p:cNvSpPr txBox="1"/>
          <p:nvPr/>
        </p:nvSpPr>
        <p:spPr>
          <a:xfrm>
            <a:off x="1640681" y="3642339"/>
            <a:ext cx="1513900" cy="307777"/>
          </a:xfrm>
          <a:prstGeom prst="rect">
            <a:avLst/>
          </a:prstGeom>
          <a:solidFill>
            <a:schemeClr val="tx1"/>
          </a:solidFill>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tr-TR" sz="1400" dirty="0">
                <a:solidFill>
                  <a:schemeClr val="bg1"/>
                </a:solidFill>
                <a:highlight>
                  <a:srgbClr val="000000"/>
                </a:highlight>
              </a:rPr>
              <a:t>Alt </a:t>
            </a:r>
            <a:r>
              <a:rPr lang="tr-TR" sz="1400" dirty="0" err="1">
                <a:solidFill>
                  <a:schemeClr val="bg1"/>
                </a:solidFill>
                <a:highlight>
                  <a:srgbClr val="000000"/>
                </a:highlight>
              </a:rPr>
              <a:t>Pvc</a:t>
            </a:r>
            <a:r>
              <a:rPr lang="tr-TR" sz="1400" dirty="0">
                <a:solidFill>
                  <a:schemeClr val="bg1"/>
                </a:solidFill>
                <a:highlight>
                  <a:srgbClr val="000000"/>
                </a:highlight>
              </a:rPr>
              <a:t> Katmanı</a:t>
            </a:r>
            <a:endParaRPr lang="tr-TR" dirty="0">
              <a:solidFill>
                <a:schemeClr val="bg1"/>
              </a:solidFill>
            </a:endParaRPr>
          </a:p>
        </p:txBody>
      </p:sp>
      <p:sp>
        <p:nvSpPr>
          <p:cNvPr id="14" name="Metin kutusu 13">
            <a:extLst>
              <a:ext uri="{FF2B5EF4-FFF2-40B4-BE49-F238E27FC236}">
                <a16:creationId xmlns:a16="http://schemas.microsoft.com/office/drawing/2014/main" id="{1FD89B87-99ED-1863-488F-299159CD16F1}"/>
              </a:ext>
            </a:extLst>
          </p:cNvPr>
          <p:cNvSpPr txBox="1"/>
          <p:nvPr/>
        </p:nvSpPr>
        <p:spPr>
          <a:xfrm>
            <a:off x="1564251" y="3950116"/>
            <a:ext cx="2132580" cy="1015663"/>
          </a:xfrm>
          <a:prstGeom prst="rect">
            <a:avLst/>
          </a:prstGeom>
          <a:noFill/>
        </p:spPr>
        <p:txBody>
          <a:bodyPr wrap="square" rtlCol="0">
            <a:spAutoFit/>
          </a:bodyPr>
          <a:lstStyle/>
          <a:p>
            <a:r>
              <a:rPr lang="tr-TR" sz="1400" dirty="0"/>
              <a:t>Parlak / Mat / Kabartmalı</a:t>
            </a:r>
          </a:p>
          <a:p>
            <a:r>
              <a:rPr lang="tr-TR" sz="1400" dirty="0"/>
              <a:t>Hava Geçirmez</a:t>
            </a:r>
          </a:p>
          <a:p>
            <a:r>
              <a:rPr lang="tr-TR" sz="1400" dirty="0"/>
              <a:t>Yüksek Basınca Dayanım</a:t>
            </a:r>
          </a:p>
          <a:p>
            <a:endParaRPr lang="tr-TR" dirty="0"/>
          </a:p>
        </p:txBody>
      </p:sp>
      <p:pic>
        <p:nvPicPr>
          <p:cNvPr id="18" name="Resim 17">
            <a:extLst>
              <a:ext uri="{FF2B5EF4-FFF2-40B4-BE49-F238E27FC236}">
                <a16:creationId xmlns:a16="http://schemas.microsoft.com/office/drawing/2014/main" id="{E17B2D3C-C5E1-1B89-6C35-1D7004913420}"/>
              </a:ext>
            </a:extLst>
          </p:cNvPr>
          <p:cNvPicPr>
            <a:picLocks noChangeAspect="1"/>
          </p:cNvPicPr>
          <p:nvPr/>
        </p:nvPicPr>
        <p:blipFill>
          <a:blip r:embed="rId3"/>
          <a:stretch>
            <a:fillRect/>
          </a:stretch>
        </p:blipFill>
        <p:spPr>
          <a:xfrm>
            <a:off x="3408869" y="8163184"/>
            <a:ext cx="8792802" cy="733527"/>
          </a:xfrm>
          <a:prstGeom prst="rect">
            <a:avLst/>
          </a:prstGeom>
        </p:spPr>
      </p:pic>
      <p:sp>
        <p:nvSpPr>
          <p:cNvPr id="20" name="Metin kutusu 19">
            <a:extLst>
              <a:ext uri="{FF2B5EF4-FFF2-40B4-BE49-F238E27FC236}">
                <a16:creationId xmlns:a16="http://schemas.microsoft.com/office/drawing/2014/main" id="{A438F79D-D6F3-AD1C-F823-992BF7BFF217}"/>
              </a:ext>
            </a:extLst>
          </p:cNvPr>
          <p:cNvSpPr txBox="1"/>
          <p:nvPr/>
        </p:nvSpPr>
        <p:spPr>
          <a:xfrm>
            <a:off x="5442504" y="5488646"/>
            <a:ext cx="5449060" cy="1815882"/>
          </a:xfrm>
          <a:prstGeom prst="rect">
            <a:avLst/>
          </a:prstGeom>
          <a:noFill/>
        </p:spPr>
        <p:txBody>
          <a:bodyPr wrap="square">
            <a:spAutoFit/>
          </a:bodyPr>
          <a:lstStyle/>
          <a:p>
            <a:r>
              <a:rPr lang="tr-TR" sz="1400" dirty="0">
                <a:latin typeface="Open Sans" panose="020B0606030504020204" pitchFamily="34" charset="0"/>
                <a:ea typeface="Open Sans" panose="020B0606030504020204" pitchFamily="34" charset="0"/>
                <a:cs typeface="Open Sans" panose="020B0606030504020204" pitchFamily="34" charset="0"/>
              </a:rPr>
              <a:t>Yanları perdeli kamyonlar, yükleme ve boşaltmayı kolaylaştırır. Forkliftin, kamyonun uzunluğu boyunca herhangi bir noktadan malları taşımasına olanak tanır. Bu avantaj sayesinde, malların yerleştirilmesinde önceliklendirme yapmak kolaylaşır. Yükleme sürecini yavaşlatabilecek belirli bir sırayla yükleme zorunluluğu ortadan kalkar. İşletmeniz için bu verimliliğin en kısa sürede başlaması için yeni veya kullanılmış yanları perdeli kamyonlar sunabilir.</a:t>
            </a:r>
          </a:p>
        </p:txBody>
      </p:sp>
      <p:pic>
        <p:nvPicPr>
          <p:cNvPr id="25" name="Resim 24">
            <a:extLst>
              <a:ext uri="{FF2B5EF4-FFF2-40B4-BE49-F238E27FC236}">
                <a16:creationId xmlns:a16="http://schemas.microsoft.com/office/drawing/2014/main" id="{B3352723-FA02-3356-03CB-6D26A886E237}"/>
              </a:ext>
            </a:extLst>
          </p:cNvPr>
          <p:cNvPicPr>
            <a:picLocks noChangeAspect="1"/>
          </p:cNvPicPr>
          <p:nvPr/>
        </p:nvPicPr>
        <p:blipFill>
          <a:blip r:embed="rId4"/>
          <a:stretch>
            <a:fillRect/>
          </a:stretch>
        </p:blipFill>
        <p:spPr>
          <a:xfrm>
            <a:off x="6022829" y="1834076"/>
            <a:ext cx="4637552" cy="3092961"/>
          </a:xfrm>
          <a:prstGeom prst="rect">
            <a:avLst/>
          </a:prstGeom>
        </p:spPr>
      </p:pic>
      <p:pic>
        <p:nvPicPr>
          <p:cNvPr id="27" name="Resim 26">
            <a:extLst>
              <a:ext uri="{FF2B5EF4-FFF2-40B4-BE49-F238E27FC236}">
                <a16:creationId xmlns:a16="http://schemas.microsoft.com/office/drawing/2014/main" id="{BBD2DA35-E28D-4551-6803-F99BB7BACE4F}"/>
              </a:ext>
            </a:extLst>
          </p:cNvPr>
          <p:cNvPicPr>
            <a:picLocks noChangeAspect="1"/>
          </p:cNvPicPr>
          <p:nvPr/>
        </p:nvPicPr>
        <p:blipFill>
          <a:blip r:embed="rId5"/>
          <a:stretch>
            <a:fillRect/>
          </a:stretch>
        </p:blipFill>
        <p:spPr>
          <a:xfrm>
            <a:off x="10860517" y="1835420"/>
            <a:ext cx="4693628" cy="3130359"/>
          </a:xfrm>
          <a:prstGeom prst="rect">
            <a:avLst/>
          </a:prstGeom>
        </p:spPr>
      </p:pic>
      <p:pic>
        <p:nvPicPr>
          <p:cNvPr id="2" name="Resim 1">
            <a:extLst>
              <a:ext uri="{FF2B5EF4-FFF2-40B4-BE49-F238E27FC236}">
                <a16:creationId xmlns:a16="http://schemas.microsoft.com/office/drawing/2014/main" id="{E02D4697-E96F-94F7-C076-599C524AE056}"/>
              </a:ext>
            </a:extLst>
          </p:cNvPr>
          <p:cNvPicPr>
            <a:picLocks noChangeAspect="1"/>
          </p:cNvPicPr>
          <p:nvPr/>
        </p:nvPicPr>
        <p:blipFill>
          <a:blip r:embed="rId6"/>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7" name="Dikdörtgen 6">
            <a:extLst>
              <a:ext uri="{FF2B5EF4-FFF2-40B4-BE49-F238E27FC236}">
                <a16:creationId xmlns:a16="http://schemas.microsoft.com/office/drawing/2014/main" id="{77DFC3BC-9652-B768-5560-E96D17810944}"/>
              </a:ext>
            </a:extLst>
          </p:cNvPr>
          <p:cNvSpPr/>
          <p:nvPr/>
        </p:nvSpPr>
        <p:spPr>
          <a:xfrm>
            <a:off x="12497" y="0"/>
            <a:ext cx="16051416" cy="903605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tr-TR"/>
          </a:p>
        </p:txBody>
      </p:sp>
    </p:spTree>
    <p:extLst>
      <p:ext uri="{BB962C8B-B14F-4D97-AF65-F5344CB8AC3E}">
        <p14:creationId xmlns:p14="http://schemas.microsoft.com/office/powerpoint/2010/main" val="1503283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83F425-C53D-79ED-A7BC-127C8CE17F9D}"/>
            </a:ext>
          </a:extLst>
        </p:cNvPr>
        <p:cNvGrpSpPr/>
        <p:nvPr/>
      </p:nvGrpSpPr>
      <p:grpSpPr>
        <a:xfrm>
          <a:off x="0" y="0"/>
          <a:ext cx="0" cy="0"/>
          <a:chOff x="0" y="0"/>
          <a:chExt cx="0" cy="0"/>
        </a:xfrm>
      </p:grpSpPr>
      <p:sp>
        <p:nvSpPr>
          <p:cNvPr id="5" name="Metin kutusu 4">
            <a:extLst>
              <a:ext uri="{FF2B5EF4-FFF2-40B4-BE49-F238E27FC236}">
                <a16:creationId xmlns:a16="http://schemas.microsoft.com/office/drawing/2014/main" id="{637441BE-41DB-D6F2-C1B0-727F646D7A82}"/>
              </a:ext>
            </a:extLst>
          </p:cNvPr>
          <p:cNvSpPr txBox="1"/>
          <p:nvPr/>
        </p:nvSpPr>
        <p:spPr>
          <a:xfrm>
            <a:off x="75333" y="375881"/>
            <a:ext cx="8032172" cy="369332"/>
          </a:xfrm>
          <a:prstGeom prst="rect">
            <a:avLst/>
          </a:prstGeom>
          <a:noFill/>
        </p:spPr>
        <p:txBody>
          <a:bodyPr wrap="square">
            <a:spAutoFit/>
          </a:bodyPr>
          <a:lstStyle/>
          <a:p>
            <a:r>
              <a:rPr lang="tr-TR" b="1" cap="all" dirty="0">
                <a:solidFill>
                  <a:srgbClr val="323239"/>
                </a:solidFill>
                <a:latin typeface="Montserrat" panose="00000500000000000000" pitchFamily="2" charset="-94"/>
              </a:rPr>
              <a:t>Brandalı kayar perde Kamyon kasaları</a:t>
            </a:r>
          </a:p>
        </p:txBody>
      </p:sp>
      <p:sp>
        <p:nvSpPr>
          <p:cNvPr id="7" name="Metin kutusu 6">
            <a:extLst>
              <a:ext uri="{FF2B5EF4-FFF2-40B4-BE49-F238E27FC236}">
                <a16:creationId xmlns:a16="http://schemas.microsoft.com/office/drawing/2014/main" id="{0A740CC0-69E0-8AD0-5D19-FD39FBD8A75D}"/>
              </a:ext>
            </a:extLst>
          </p:cNvPr>
          <p:cNvSpPr txBox="1"/>
          <p:nvPr/>
        </p:nvSpPr>
        <p:spPr>
          <a:xfrm>
            <a:off x="88322" y="835823"/>
            <a:ext cx="8032172" cy="2031325"/>
          </a:xfrm>
          <a:prstGeom prst="rect">
            <a:avLst/>
          </a:prstGeom>
          <a:noFill/>
        </p:spPr>
        <p:txBody>
          <a:bodyPr wrap="square">
            <a:spAutoFit/>
          </a:bodyPr>
          <a:lstStyle/>
          <a:p>
            <a:r>
              <a:rPr lang="tr-TR" sz="1400" dirty="0">
                <a:latin typeface="Open Sans" panose="020B0606030504020204" pitchFamily="34" charset="0"/>
                <a:ea typeface="Open Sans" panose="020B0606030504020204" pitchFamily="34" charset="0"/>
                <a:cs typeface="Open Sans" panose="020B0606030504020204" pitchFamily="34" charset="0"/>
              </a:rPr>
              <a:t>Kamyon yan perdeleri, verimli kargo taşımacılığı için pratik bir çözüm sunar. Ana bileşenleri ve doğru bakım uygulamalarını anlayarak, perdeli römorkunuzun yıllarca güvenilir ve verimli bir şekilde çalışmasını sağlayabilirsiniz.</a:t>
            </a:r>
          </a:p>
          <a:p>
            <a:r>
              <a:rPr lang="tr-TR" sz="1400" dirty="0">
                <a:latin typeface="Open Sans" panose="020B0606030504020204" pitchFamily="34" charset="0"/>
                <a:ea typeface="Open Sans" panose="020B0606030504020204" pitchFamily="34" charset="0"/>
                <a:cs typeface="Open Sans" panose="020B0606030504020204" pitchFamily="34" charset="0"/>
              </a:rPr>
              <a:t>Kamyon yan perdeleri, kargo alanının bir veya her iki tarafında esnek kumaş veya plastik bir perde bulunan bir treyler tasarım türüdür. Bu perdeler yukarı veya aşağı doğru sarılabilir, böylece yüke kolay erişim sağlanır ve hızlı yükleme ve boşaltma işlemleri mümkün olur. Perde, gergin ve hava koşullarına dayanıklı kalmasını sağlamak için genellikle bir ray sistemi ve gerdirme cihazları ile sabitlenir.</a:t>
            </a:r>
          </a:p>
          <a:p>
            <a:endParaRPr lang="tr-TR" sz="1400" dirty="0"/>
          </a:p>
        </p:txBody>
      </p:sp>
      <p:sp>
        <p:nvSpPr>
          <p:cNvPr id="9" name="Metin kutusu 8">
            <a:extLst>
              <a:ext uri="{FF2B5EF4-FFF2-40B4-BE49-F238E27FC236}">
                <a16:creationId xmlns:a16="http://schemas.microsoft.com/office/drawing/2014/main" id="{0B38F8BF-6677-18E7-571E-7249C44AFC73}"/>
              </a:ext>
            </a:extLst>
          </p:cNvPr>
          <p:cNvSpPr txBox="1"/>
          <p:nvPr/>
        </p:nvSpPr>
        <p:spPr>
          <a:xfrm>
            <a:off x="101311" y="3087235"/>
            <a:ext cx="8032172" cy="369332"/>
          </a:xfrm>
          <a:prstGeom prst="rect">
            <a:avLst/>
          </a:prstGeom>
          <a:noFill/>
        </p:spPr>
        <p:txBody>
          <a:bodyPr wrap="square">
            <a:spAutoFit/>
          </a:bodyPr>
          <a:lstStyle/>
          <a:p>
            <a:r>
              <a:rPr lang="tr-TR" b="1" dirty="0"/>
              <a:t>Ana Bileşenler</a:t>
            </a:r>
          </a:p>
        </p:txBody>
      </p:sp>
      <p:sp>
        <p:nvSpPr>
          <p:cNvPr id="11" name="Metin kutusu 10">
            <a:extLst>
              <a:ext uri="{FF2B5EF4-FFF2-40B4-BE49-F238E27FC236}">
                <a16:creationId xmlns:a16="http://schemas.microsoft.com/office/drawing/2014/main" id="{E653D667-07A9-BF2F-0F63-B107D9DCF179}"/>
              </a:ext>
            </a:extLst>
          </p:cNvPr>
          <p:cNvSpPr txBox="1"/>
          <p:nvPr/>
        </p:nvSpPr>
        <p:spPr>
          <a:xfrm>
            <a:off x="88322" y="3489413"/>
            <a:ext cx="8058150" cy="954107"/>
          </a:xfrm>
          <a:prstGeom prst="rect">
            <a:avLst/>
          </a:prstGeom>
          <a:noFill/>
        </p:spPr>
        <p:txBody>
          <a:bodyPr wrap="square">
            <a:spAutoFit/>
          </a:bodyPr>
          <a:lstStyle/>
          <a:p>
            <a:r>
              <a:rPr lang="tr-TR" sz="1400" dirty="0">
                <a:latin typeface="Open Sans" panose="020B0606030504020204" pitchFamily="34" charset="0"/>
                <a:ea typeface="Open Sans" panose="020B0606030504020204" pitchFamily="34" charset="0"/>
                <a:cs typeface="Open Sans" panose="020B0606030504020204" pitchFamily="34" charset="0"/>
              </a:rPr>
              <a:t>Perde Malzemesi</a:t>
            </a:r>
          </a:p>
          <a:p>
            <a:r>
              <a:rPr lang="tr-TR" sz="1400" dirty="0">
                <a:latin typeface="Open Sans" panose="020B0606030504020204" pitchFamily="34" charset="0"/>
                <a:ea typeface="Open Sans" panose="020B0606030504020204" pitchFamily="34" charset="0"/>
                <a:cs typeface="Open Sans" panose="020B0606030504020204" pitchFamily="34" charset="0"/>
              </a:rPr>
              <a:t>Çerçeve ve Ray Sistemi</a:t>
            </a:r>
          </a:p>
          <a:p>
            <a:r>
              <a:rPr lang="tr-TR" sz="1400" dirty="0">
                <a:latin typeface="Open Sans" panose="020B0606030504020204" pitchFamily="34" charset="0"/>
                <a:ea typeface="Open Sans" panose="020B0606030504020204" pitchFamily="34" charset="0"/>
                <a:cs typeface="Open Sans" panose="020B0606030504020204" pitchFamily="34" charset="0"/>
              </a:rPr>
              <a:t>Gerdirme Cihazları</a:t>
            </a:r>
          </a:p>
          <a:p>
            <a:r>
              <a:rPr lang="tr-TR" sz="1400" dirty="0">
                <a:latin typeface="Open Sans" panose="020B0606030504020204" pitchFamily="34" charset="0"/>
                <a:ea typeface="Open Sans" panose="020B0606030504020204" pitchFamily="34" charset="0"/>
                <a:cs typeface="Open Sans" panose="020B0606030504020204" pitchFamily="34" charset="0"/>
              </a:rPr>
              <a:t>Şasi ve Taban Döşeme </a:t>
            </a:r>
          </a:p>
        </p:txBody>
      </p:sp>
      <p:graphicFrame>
        <p:nvGraphicFramePr>
          <p:cNvPr id="17" name="Tablo 16">
            <a:extLst>
              <a:ext uri="{FF2B5EF4-FFF2-40B4-BE49-F238E27FC236}">
                <a16:creationId xmlns:a16="http://schemas.microsoft.com/office/drawing/2014/main" id="{D2B3E6C3-5B78-594B-EDEA-087F34B0073D}"/>
              </a:ext>
            </a:extLst>
          </p:cNvPr>
          <p:cNvGraphicFramePr>
            <a:graphicFrameLocks noGrp="1"/>
          </p:cNvGraphicFramePr>
          <p:nvPr>
            <p:extLst>
              <p:ext uri="{D42A27DB-BD31-4B8C-83A1-F6EECF244321}">
                <p14:modId xmlns:p14="http://schemas.microsoft.com/office/powerpoint/2010/main" val="268943603"/>
              </p:ext>
            </p:extLst>
          </p:nvPr>
        </p:nvGraphicFramePr>
        <p:xfrm>
          <a:off x="88322" y="5153704"/>
          <a:ext cx="10709276" cy="2307146"/>
        </p:xfrm>
        <a:graphic>
          <a:graphicData uri="http://schemas.openxmlformats.org/drawingml/2006/table">
            <a:tbl>
              <a:tblPr firstRow="1" bandRow="1">
                <a:tableStyleId>{5C22544A-7EE6-4342-B048-85BDC9FD1C3A}</a:tableStyleId>
              </a:tblPr>
              <a:tblGrid>
                <a:gridCol w="2800351">
                  <a:extLst>
                    <a:ext uri="{9D8B030D-6E8A-4147-A177-3AD203B41FA5}">
                      <a16:colId xmlns:a16="http://schemas.microsoft.com/office/drawing/2014/main" val="446036152"/>
                    </a:ext>
                  </a:extLst>
                </a:gridCol>
                <a:gridCol w="7908925">
                  <a:extLst>
                    <a:ext uri="{9D8B030D-6E8A-4147-A177-3AD203B41FA5}">
                      <a16:colId xmlns:a16="http://schemas.microsoft.com/office/drawing/2014/main" val="3596108212"/>
                    </a:ext>
                  </a:extLst>
                </a:gridCol>
              </a:tblGrid>
              <a:tr h="370840">
                <a:tc gridSpan="2">
                  <a:txBody>
                    <a:bodyPr/>
                    <a:lstStyle/>
                    <a:p>
                      <a:endParaRPr lang="tr-TR" dirty="0"/>
                    </a:p>
                  </a:txBody>
                  <a:tcPr/>
                </a:tc>
                <a:tc hMerge="1">
                  <a:txBody>
                    <a:bodyPr/>
                    <a:lstStyle/>
                    <a:p>
                      <a:endParaRPr lang="tr-TR" dirty="0"/>
                    </a:p>
                  </a:txBody>
                  <a:tcPr/>
                </a:tc>
                <a:extLst>
                  <a:ext uri="{0D108BD9-81ED-4DB2-BD59-A6C34878D82A}">
                    <a16:rowId xmlns:a16="http://schemas.microsoft.com/office/drawing/2014/main" val="2779006473"/>
                  </a:ext>
                </a:extLst>
              </a:tr>
              <a:tr h="370840">
                <a:tc>
                  <a:txBody>
                    <a:bodyPr/>
                    <a:lstStyle/>
                    <a:p>
                      <a:pPr>
                        <a:buNone/>
                      </a:pPr>
                      <a:r>
                        <a:rPr lang="tr-TR" sz="1400" b="1" dirty="0">
                          <a:effectLst/>
                        </a:rPr>
                        <a:t>Dış Yüzey</a:t>
                      </a:r>
                      <a:endParaRPr lang="tr-TR" sz="1400" dirty="0">
                        <a:effectLst/>
                      </a:endParaRPr>
                    </a:p>
                  </a:txBody>
                  <a:tcPr anchor="ctr"/>
                </a:tc>
                <a:tc>
                  <a:txBody>
                    <a:bodyPr/>
                    <a:lstStyle/>
                    <a:p>
                      <a:pPr>
                        <a:buNone/>
                      </a:pPr>
                      <a:r>
                        <a:rPr lang="tr-TR" sz="1400" dirty="0">
                          <a:effectLst/>
                        </a:rPr>
                        <a:t>Dış </a:t>
                      </a:r>
                      <a:r>
                        <a:rPr lang="tr-TR" sz="1400" dirty="0" err="1">
                          <a:effectLst/>
                        </a:rPr>
                        <a:t>Pvc</a:t>
                      </a:r>
                      <a:r>
                        <a:rPr lang="tr-TR" sz="1400" dirty="0">
                          <a:effectLst/>
                        </a:rPr>
                        <a:t> Tabaka</a:t>
                      </a:r>
                    </a:p>
                  </a:txBody>
                  <a:tcPr anchor="ctr"/>
                </a:tc>
                <a:extLst>
                  <a:ext uri="{0D108BD9-81ED-4DB2-BD59-A6C34878D82A}">
                    <a16:rowId xmlns:a16="http://schemas.microsoft.com/office/drawing/2014/main" val="4230529465"/>
                  </a:ext>
                </a:extLst>
              </a:tr>
              <a:tr h="370840">
                <a:tc>
                  <a:txBody>
                    <a:bodyPr/>
                    <a:lstStyle/>
                    <a:p>
                      <a:pPr>
                        <a:buNone/>
                      </a:pPr>
                      <a:r>
                        <a:rPr lang="tr-TR" sz="1400" b="1" dirty="0">
                          <a:effectLst/>
                        </a:rPr>
                        <a:t>Ara Kat</a:t>
                      </a:r>
                      <a:endParaRPr lang="tr-TR" sz="1400" dirty="0">
                        <a:effectLst/>
                      </a:endParaRPr>
                    </a:p>
                  </a:txBody>
                  <a:tcPr anchor="ctr"/>
                </a:tc>
                <a:tc>
                  <a:txBody>
                    <a:bodyPr/>
                    <a:lstStyle/>
                    <a:p>
                      <a:pPr>
                        <a:buNone/>
                      </a:pPr>
                      <a:r>
                        <a:rPr lang="tr-TR" sz="1400" dirty="0">
                          <a:effectLst/>
                        </a:rPr>
                        <a:t>Polyester Bazlı Kumaş</a:t>
                      </a:r>
                      <a:endParaRPr lang="en-US" sz="1400" dirty="0">
                        <a:effectLst/>
                      </a:endParaRPr>
                    </a:p>
                  </a:txBody>
                  <a:tcPr anchor="ctr"/>
                </a:tc>
                <a:extLst>
                  <a:ext uri="{0D108BD9-81ED-4DB2-BD59-A6C34878D82A}">
                    <a16:rowId xmlns:a16="http://schemas.microsoft.com/office/drawing/2014/main" val="2049612988"/>
                  </a:ext>
                </a:extLst>
              </a:tr>
              <a:tr h="370840">
                <a:tc>
                  <a:txBody>
                    <a:bodyPr/>
                    <a:lstStyle/>
                    <a:p>
                      <a:pPr>
                        <a:buNone/>
                      </a:pPr>
                      <a:r>
                        <a:rPr lang="tr-TR" sz="1400" b="1" dirty="0">
                          <a:effectLst/>
                        </a:rPr>
                        <a:t>İç Yüzey</a:t>
                      </a:r>
                      <a:endParaRPr lang="tr-TR" sz="1400" dirty="0">
                        <a:effectLst/>
                      </a:endParaRPr>
                    </a:p>
                  </a:txBody>
                  <a:tcPr anchor="ctr"/>
                </a:tc>
                <a:tc>
                  <a:txBody>
                    <a:bodyPr/>
                    <a:lstStyle/>
                    <a:p>
                      <a:pPr>
                        <a:buNone/>
                      </a:pPr>
                      <a:r>
                        <a:rPr lang="tr-TR" sz="1400" dirty="0">
                          <a:effectLst/>
                        </a:rPr>
                        <a:t>Alt </a:t>
                      </a:r>
                      <a:r>
                        <a:rPr lang="tr-TR" sz="1400" dirty="0" err="1">
                          <a:effectLst/>
                        </a:rPr>
                        <a:t>Pvc</a:t>
                      </a:r>
                      <a:r>
                        <a:rPr lang="tr-TR" sz="1400" dirty="0">
                          <a:effectLst/>
                        </a:rPr>
                        <a:t> Katmanı</a:t>
                      </a:r>
                    </a:p>
                  </a:txBody>
                  <a:tcPr anchor="ctr"/>
                </a:tc>
                <a:extLst>
                  <a:ext uri="{0D108BD9-81ED-4DB2-BD59-A6C34878D82A}">
                    <a16:rowId xmlns:a16="http://schemas.microsoft.com/office/drawing/2014/main" val="227470762"/>
                  </a:ext>
                </a:extLst>
              </a:tr>
              <a:tr h="370840">
                <a:tc>
                  <a:txBody>
                    <a:bodyPr/>
                    <a:lstStyle/>
                    <a:p>
                      <a:pPr>
                        <a:buNone/>
                      </a:pPr>
                      <a:r>
                        <a:rPr lang="tr-TR" sz="1400" b="1" dirty="0">
                          <a:effectLst/>
                        </a:rPr>
                        <a:t>İskelet</a:t>
                      </a:r>
                      <a:endParaRPr lang="tr-TR" sz="1400" dirty="0">
                        <a:effectLst/>
                      </a:endParaRPr>
                    </a:p>
                  </a:txBody>
                  <a:tcPr anchor="ctr"/>
                </a:tc>
                <a:tc>
                  <a:txBody>
                    <a:bodyPr/>
                    <a:lstStyle/>
                    <a:p>
                      <a:pPr>
                        <a:buNone/>
                      </a:pPr>
                      <a:r>
                        <a:rPr lang="tr-TR" sz="1400" b="0" i="0" kern="1200" dirty="0">
                          <a:solidFill>
                            <a:schemeClr val="dk1"/>
                          </a:solidFill>
                          <a:effectLst/>
                          <a:latin typeface="+mn-lt"/>
                          <a:ea typeface="+mn-ea"/>
                          <a:cs typeface="+mn-cs"/>
                        </a:rPr>
                        <a:t>ST 37 / Alüminyum / Galvaniz</a:t>
                      </a:r>
                      <a:endParaRPr lang="tr-TR" sz="1400" dirty="0">
                        <a:effectLst/>
                      </a:endParaRPr>
                    </a:p>
                  </a:txBody>
                  <a:tcPr anchor="ctr"/>
                </a:tc>
                <a:extLst>
                  <a:ext uri="{0D108BD9-81ED-4DB2-BD59-A6C34878D82A}">
                    <a16:rowId xmlns:a16="http://schemas.microsoft.com/office/drawing/2014/main" val="3089999731"/>
                  </a:ext>
                </a:extLst>
              </a:tr>
              <a:tr h="370840">
                <a:tc>
                  <a:txBody>
                    <a:bodyPr/>
                    <a:lstStyle/>
                    <a:p>
                      <a:r>
                        <a:rPr lang="tr-TR" sz="1400" b="1" i="0" kern="1200" dirty="0">
                          <a:solidFill>
                            <a:schemeClr val="dk1"/>
                          </a:solidFill>
                          <a:effectLst/>
                          <a:latin typeface="+mn-lt"/>
                          <a:ea typeface="+mn-ea"/>
                          <a:cs typeface="+mn-cs"/>
                        </a:rPr>
                        <a:t>Çerçeve malzemeleri</a:t>
                      </a:r>
                      <a:endParaRPr lang="tr-TR" sz="1400" dirty="0"/>
                    </a:p>
                  </a:txBody>
                  <a:tcPr/>
                </a:tc>
                <a:tc>
                  <a:txBody>
                    <a:bodyPr/>
                    <a:lstStyle/>
                    <a:p>
                      <a:pPr>
                        <a:buNone/>
                      </a:pPr>
                      <a:r>
                        <a:rPr lang="tr-TR" sz="1400" b="0" i="0" kern="1200" dirty="0">
                          <a:solidFill>
                            <a:schemeClr val="dk1"/>
                          </a:solidFill>
                          <a:effectLst/>
                          <a:latin typeface="+mn-lt"/>
                          <a:ea typeface="+mn-ea"/>
                          <a:cs typeface="+mn-cs"/>
                        </a:rPr>
                        <a:t>ST 37 / Alüminyum / Galvaniz</a:t>
                      </a:r>
                      <a:endParaRPr lang="tr-TR" sz="1400" dirty="0">
                        <a:effectLst/>
                      </a:endParaRPr>
                    </a:p>
                  </a:txBody>
                  <a:tcPr/>
                </a:tc>
                <a:extLst>
                  <a:ext uri="{0D108BD9-81ED-4DB2-BD59-A6C34878D82A}">
                    <a16:rowId xmlns:a16="http://schemas.microsoft.com/office/drawing/2014/main" val="831770803"/>
                  </a:ext>
                </a:extLst>
              </a:tr>
            </a:tbl>
          </a:graphicData>
        </a:graphic>
      </p:graphicFrame>
      <p:sp>
        <p:nvSpPr>
          <p:cNvPr id="13" name="Metin kutusu 12">
            <a:extLst>
              <a:ext uri="{FF2B5EF4-FFF2-40B4-BE49-F238E27FC236}">
                <a16:creationId xmlns:a16="http://schemas.microsoft.com/office/drawing/2014/main" id="{2C70C46F-CCC3-9CF2-3442-7347CA541478}"/>
              </a:ext>
            </a:extLst>
          </p:cNvPr>
          <p:cNvSpPr txBox="1"/>
          <p:nvPr/>
        </p:nvSpPr>
        <p:spPr>
          <a:xfrm>
            <a:off x="88321" y="5219397"/>
            <a:ext cx="10709276" cy="307777"/>
          </a:xfrm>
          <a:prstGeom prst="rect">
            <a:avLst/>
          </a:prstGeom>
          <a:noFill/>
        </p:spPr>
        <p:txBody>
          <a:bodyPr wrap="square">
            <a:spAutoFit/>
          </a:bodyPr>
          <a:lstStyle/>
          <a:p>
            <a:r>
              <a:rPr lang="tr-TR" sz="1400" b="1" cap="all" dirty="0">
                <a:solidFill>
                  <a:srgbClr val="323239"/>
                </a:solidFill>
                <a:latin typeface="Montserrat" panose="00000500000000000000" pitchFamily="2" charset="-94"/>
              </a:rPr>
              <a:t>Brandalı kayar perde Kamyon kasaları </a:t>
            </a:r>
            <a:r>
              <a:rPr lang="tr-TR" sz="1400" b="1" i="0" cap="all" dirty="0">
                <a:solidFill>
                  <a:srgbClr val="323239"/>
                </a:solidFill>
                <a:effectLst/>
                <a:latin typeface="Montserrat" panose="00000500000000000000" pitchFamily="2" charset="-94"/>
              </a:rPr>
              <a:t>Özellikleri</a:t>
            </a:r>
          </a:p>
        </p:txBody>
      </p:sp>
      <p:graphicFrame>
        <p:nvGraphicFramePr>
          <p:cNvPr id="19" name="Tablo 18">
            <a:extLst>
              <a:ext uri="{FF2B5EF4-FFF2-40B4-BE49-F238E27FC236}">
                <a16:creationId xmlns:a16="http://schemas.microsoft.com/office/drawing/2014/main" id="{A691EEB3-0ECB-8456-7F05-AD6C470300D1}"/>
              </a:ext>
            </a:extLst>
          </p:cNvPr>
          <p:cNvGraphicFramePr>
            <a:graphicFrameLocks noGrp="1"/>
          </p:cNvGraphicFramePr>
          <p:nvPr>
            <p:extLst>
              <p:ext uri="{D42A27DB-BD31-4B8C-83A1-F6EECF244321}">
                <p14:modId xmlns:p14="http://schemas.microsoft.com/office/powerpoint/2010/main" val="3668573036"/>
              </p:ext>
            </p:extLst>
          </p:nvPr>
        </p:nvGraphicFramePr>
        <p:xfrm>
          <a:off x="75333" y="7474025"/>
          <a:ext cx="10722265" cy="1046480"/>
        </p:xfrm>
        <a:graphic>
          <a:graphicData uri="http://schemas.openxmlformats.org/drawingml/2006/table">
            <a:tbl>
              <a:tblPr firstRow="1" bandRow="1">
                <a:tableStyleId>{5C22544A-7EE6-4342-B048-85BDC9FD1C3A}</a:tableStyleId>
              </a:tblPr>
              <a:tblGrid>
                <a:gridCol w="2803747">
                  <a:extLst>
                    <a:ext uri="{9D8B030D-6E8A-4147-A177-3AD203B41FA5}">
                      <a16:colId xmlns:a16="http://schemas.microsoft.com/office/drawing/2014/main" val="716851283"/>
                    </a:ext>
                  </a:extLst>
                </a:gridCol>
                <a:gridCol w="7918518">
                  <a:extLst>
                    <a:ext uri="{9D8B030D-6E8A-4147-A177-3AD203B41FA5}">
                      <a16:colId xmlns:a16="http://schemas.microsoft.com/office/drawing/2014/main" val="3804104771"/>
                    </a:ext>
                  </a:extLst>
                </a:gridCol>
              </a:tblGrid>
              <a:tr h="0">
                <a:tc>
                  <a:txBody>
                    <a:bodyPr/>
                    <a:lstStyle/>
                    <a:p>
                      <a:pPr>
                        <a:buNone/>
                      </a:pPr>
                      <a:r>
                        <a:rPr lang="tr-TR" sz="1400" b="1" i="0" kern="1200" dirty="0">
                          <a:solidFill>
                            <a:schemeClr val="tx1"/>
                          </a:solidFill>
                          <a:effectLst/>
                          <a:latin typeface="+mn-lt"/>
                          <a:ea typeface="+mn-ea"/>
                          <a:cs typeface="+mn-cs"/>
                        </a:rPr>
                        <a:t>Genişlik</a:t>
                      </a:r>
                      <a:endParaRPr lang="tr-TR" sz="1400" dirty="0">
                        <a:solidFill>
                          <a:schemeClr val="tx1"/>
                        </a:solidFill>
                        <a:effectLst/>
                      </a:endParaRPr>
                    </a:p>
                  </a:txBody>
                  <a:tcPr anchor="ctr">
                    <a:solidFill>
                      <a:schemeClr val="bg1">
                        <a:lumMod val="95000"/>
                      </a:schemeClr>
                    </a:solidFill>
                  </a:tcPr>
                </a:tc>
                <a:tc>
                  <a:txBody>
                    <a:bodyPr/>
                    <a:lstStyle/>
                    <a:p>
                      <a:pPr>
                        <a:buNone/>
                      </a:pPr>
                      <a:r>
                        <a:rPr lang="tr-TR" sz="1400" b="0" i="0" kern="1200" dirty="0">
                          <a:solidFill>
                            <a:schemeClr val="tx1"/>
                          </a:solidFill>
                          <a:effectLst/>
                          <a:latin typeface="+mn-lt"/>
                          <a:ea typeface="+mn-ea"/>
                          <a:cs typeface="+mn-cs"/>
                        </a:rPr>
                        <a:t>Maksimum 2,55 </a:t>
                      </a:r>
                      <a:r>
                        <a:rPr lang="tr-TR" sz="1400" b="0" i="0" kern="1200" dirty="0" err="1">
                          <a:solidFill>
                            <a:schemeClr val="tx1"/>
                          </a:solidFill>
                          <a:effectLst/>
                          <a:latin typeface="+mn-lt"/>
                          <a:ea typeface="+mn-ea"/>
                          <a:cs typeface="+mn-cs"/>
                        </a:rPr>
                        <a:t>Mt</a:t>
                      </a:r>
                      <a:endParaRPr lang="tr-TR" sz="1400" dirty="0">
                        <a:solidFill>
                          <a:schemeClr val="tx1"/>
                        </a:solidFill>
                        <a:effectLst/>
                      </a:endParaRPr>
                    </a:p>
                  </a:txBody>
                  <a:tcPr anchor="ctr">
                    <a:solidFill>
                      <a:schemeClr val="bg1">
                        <a:lumMod val="95000"/>
                      </a:schemeClr>
                    </a:solidFill>
                  </a:tcPr>
                </a:tc>
                <a:extLst>
                  <a:ext uri="{0D108BD9-81ED-4DB2-BD59-A6C34878D82A}">
                    <a16:rowId xmlns:a16="http://schemas.microsoft.com/office/drawing/2014/main" val="3960855256"/>
                  </a:ext>
                </a:extLst>
              </a:tr>
              <a:tr h="370840">
                <a:tc>
                  <a:txBody>
                    <a:bodyPr/>
                    <a:lstStyle/>
                    <a:p>
                      <a:pPr>
                        <a:buNone/>
                      </a:pPr>
                      <a:r>
                        <a:rPr lang="tr-TR" sz="1400" b="1" dirty="0">
                          <a:effectLst/>
                          <a:latin typeface="Aptos ( Gövde )"/>
                          <a:ea typeface="Open Sans" panose="020B0606030504020204" pitchFamily="34" charset="0"/>
                          <a:cs typeface="Open Sans" panose="020B0606030504020204" pitchFamily="34" charset="0"/>
                        </a:rPr>
                        <a:t>Yükseklik</a:t>
                      </a:r>
                      <a:endParaRPr lang="tr-TR" sz="1400" dirty="0">
                        <a:effectLst/>
                        <a:latin typeface="Aptos ( Gövde )"/>
                        <a:ea typeface="Open Sans" panose="020B0606030504020204" pitchFamily="34" charset="0"/>
                        <a:cs typeface="Open Sans" panose="020B0606030504020204" pitchFamily="34" charset="0"/>
                      </a:endParaRPr>
                    </a:p>
                  </a:txBody>
                  <a:tcPr anchor="ctr"/>
                </a:tc>
                <a:tc>
                  <a:txBody>
                    <a:bodyPr/>
                    <a:lstStyle/>
                    <a:p>
                      <a:pPr>
                        <a:buNone/>
                      </a:pPr>
                      <a:r>
                        <a:rPr lang="tr-TR" sz="1400" b="0" i="0" kern="1200" dirty="0">
                          <a:solidFill>
                            <a:schemeClr val="dk1"/>
                          </a:solidFill>
                          <a:effectLst/>
                          <a:latin typeface="+mn-lt"/>
                          <a:ea typeface="+mn-ea"/>
                          <a:cs typeface="+mn-cs"/>
                        </a:rPr>
                        <a:t>2,00 / 2,80 </a:t>
                      </a:r>
                      <a:r>
                        <a:rPr lang="tr-TR" sz="1400" b="0" i="0" kern="1200" dirty="0" err="1">
                          <a:solidFill>
                            <a:schemeClr val="dk1"/>
                          </a:solidFill>
                          <a:effectLst/>
                          <a:latin typeface="+mn-lt"/>
                          <a:ea typeface="+mn-ea"/>
                          <a:cs typeface="+mn-cs"/>
                        </a:rPr>
                        <a:t>Mt</a:t>
                      </a:r>
                      <a:endParaRPr lang="tr-TR" sz="1400" dirty="0">
                        <a:effectLst/>
                      </a:endParaRPr>
                    </a:p>
                  </a:txBody>
                  <a:tcPr anchor="ctr"/>
                </a:tc>
                <a:extLst>
                  <a:ext uri="{0D108BD9-81ED-4DB2-BD59-A6C34878D82A}">
                    <a16:rowId xmlns:a16="http://schemas.microsoft.com/office/drawing/2014/main" val="2690305746"/>
                  </a:ext>
                </a:extLst>
              </a:tr>
              <a:tr h="370840">
                <a:tc>
                  <a:txBody>
                    <a:bodyPr/>
                    <a:lstStyle/>
                    <a:p>
                      <a:pPr>
                        <a:buNone/>
                      </a:pPr>
                      <a:r>
                        <a:rPr lang="tr-TR" sz="1400" b="1" i="0" kern="1200" dirty="0">
                          <a:solidFill>
                            <a:schemeClr val="dk1"/>
                          </a:solidFill>
                          <a:effectLst/>
                          <a:latin typeface="+mn-lt"/>
                          <a:ea typeface="+mn-ea"/>
                          <a:cs typeface="+mn-cs"/>
                        </a:rPr>
                        <a:t>Uzunluk</a:t>
                      </a:r>
                      <a:endParaRPr lang="tr-TR" sz="1400" dirty="0">
                        <a:effectLst/>
                      </a:endParaRPr>
                    </a:p>
                  </a:txBody>
                  <a:tcPr anchor="ctr"/>
                </a:tc>
                <a:tc>
                  <a:txBody>
                    <a:bodyPr/>
                    <a:lstStyle/>
                    <a:p>
                      <a:pPr>
                        <a:buNone/>
                      </a:pPr>
                      <a:r>
                        <a:rPr lang="tr-TR" sz="1400" b="0" i="0" kern="1200" dirty="0">
                          <a:solidFill>
                            <a:schemeClr val="dk1"/>
                          </a:solidFill>
                          <a:effectLst/>
                          <a:latin typeface="+mn-lt"/>
                          <a:ea typeface="+mn-ea"/>
                          <a:cs typeface="+mn-cs"/>
                        </a:rPr>
                        <a:t>Maksimum 12 metre.</a:t>
                      </a:r>
                      <a:endParaRPr lang="tr-TR" sz="1400" dirty="0">
                        <a:effectLst/>
                      </a:endParaRPr>
                    </a:p>
                  </a:txBody>
                  <a:tcPr anchor="ctr"/>
                </a:tc>
                <a:extLst>
                  <a:ext uri="{0D108BD9-81ED-4DB2-BD59-A6C34878D82A}">
                    <a16:rowId xmlns:a16="http://schemas.microsoft.com/office/drawing/2014/main" val="1974666612"/>
                  </a:ext>
                </a:extLst>
              </a:tr>
            </a:tbl>
          </a:graphicData>
        </a:graphic>
      </p:graphicFrame>
      <p:pic>
        <p:nvPicPr>
          <p:cNvPr id="1026" name="Picture 2">
            <a:extLst>
              <a:ext uri="{FF2B5EF4-FFF2-40B4-BE49-F238E27FC236}">
                <a16:creationId xmlns:a16="http://schemas.microsoft.com/office/drawing/2014/main" id="{E6478583-4376-0D0D-91CA-59E05F9DA4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41627" y="5153704"/>
            <a:ext cx="5033963" cy="336680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6718354-2E83-230E-0893-D358189654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41627" y="455890"/>
            <a:ext cx="5053360" cy="3366801"/>
          </a:xfrm>
          <a:prstGeom prst="rect">
            <a:avLst/>
          </a:prstGeom>
          <a:noFill/>
          <a:extLst>
            <a:ext uri="{909E8E84-426E-40DD-AFC4-6F175D3DCCD1}">
              <a14:hiddenFill xmlns:a14="http://schemas.microsoft.com/office/drawing/2010/main">
                <a:solidFill>
                  <a:srgbClr val="FFFFFF"/>
                </a:solidFill>
              </a14:hiddenFill>
            </a:ext>
          </a:extLst>
        </p:spPr>
      </p:pic>
      <p:pic>
        <p:nvPicPr>
          <p:cNvPr id="2" name="Resim 1">
            <a:extLst>
              <a:ext uri="{FF2B5EF4-FFF2-40B4-BE49-F238E27FC236}">
                <a16:creationId xmlns:a16="http://schemas.microsoft.com/office/drawing/2014/main" id="{623BFFDA-6E5F-15FA-1D2D-572704E70ECB}"/>
              </a:ext>
            </a:extLst>
          </p:cNvPr>
          <p:cNvPicPr>
            <a:picLocks noChangeAspect="1"/>
          </p:cNvPicPr>
          <p:nvPr/>
        </p:nvPicPr>
        <p:blipFill>
          <a:blip r:embed="rId4"/>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Dikdörtgen 2">
            <a:extLst>
              <a:ext uri="{FF2B5EF4-FFF2-40B4-BE49-F238E27FC236}">
                <a16:creationId xmlns:a16="http://schemas.microsoft.com/office/drawing/2014/main" id="{266E30DD-52FE-953D-DF39-DBDE3D64C04C}"/>
              </a:ext>
            </a:extLst>
          </p:cNvPr>
          <p:cNvSpPr/>
          <p:nvPr/>
        </p:nvSpPr>
        <p:spPr>
          <a:xfrm>
            <a:off x="0" y="0"/>
            <a:ext cx="16063913" cy="903605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tr-TR"/>
          </a:p>
        </p:txBody>
      </p:sp>
    </p:spTree>
    <p:extLst>
      <p:ext uri="{BB962C8B-B14F-4D97-AF65-F5344CB8AC3E}">
        <p14:creationId xmlns:p14="http://schemas.microsoft.com/office/powerpoint/2010/main" val="35257722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6A4B-00D8-7506-0253-B99A38EB4439}"/>
            </a:ext>
          </a:extLst>
        </p:cNvPr>
        <p:cNvGrpSpPr/>
        <p:nvPr/>
      </p:nvGrpSpPr>
      <p:grpSpPr>
        <a:xfrm>
          <a:off x="0" y="0"/>
          <a:ext cx="0" cy="0"/>
          <a:chOff x="0" y="0"/>
          <a:chExt cx="0" cy="0"/>
        </a:xfrm>
      </p:grpSpPr>
      <p:pic>
        <p:nvPicPr>
          <p:cNvPr id="5130" name="Picture 10">
            <a:extLst>
              <a:ext uri="{FF2B5EF4-FFF2-40B4-BE49-F238E27FC236}">
                <a16:creationId xmlns:a16="http://schemas.microsoft.com/office/drawing/2014/main" id="{5F2F58CC-7433-C554-78D9-7F1E3C692F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6027" y="2499601"/>
            <a:ext cx="3198581" cy="22594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8" name="Metin kutusu 17">
            <a:extLst>
              <a:ext uri="{FF2B5EF4-FFF2-40B4-BE49-F238E27FC236}">
                <a16:creationId xmlns:a16="http://schemas.microsoft.com/office/drawing/2014/main" id="{221C382E-EC90-965F-5784-D6A17316B646}"/>
              </a:ext>
            </a:extLst>
          </p:cNvPr>
          <p:cNvSpPr txBox="1"/>
          <p:nvPr/>
        </p:nvSpPr>
        <p:spPr>
          <a:xfrm>
            <a:off x="650998" y="1963146"/>
            <a:ext cx="2182975" cy="246221"/>
          </a:xfrm>
          <a:prstGeom prst="rect">
            <a:avLst/>
          </a:prstGeom>
          <a:noFill/>
        </p:spPr>
        <p:txBody>
          <a:bodyPr wrap="square" rtlCol="0">
            <a:spAutoFit/>
          </a:bodyPr>
          <a:lstStyle/>
          <a:p>
            <a:r>
              <a:rPr lang="tr-TR" sz="1000" dirty="0"/>
              <a:t>Sökülebilir Yalıtımlı Bölmeler</a:t>
            </a:r>
          </a:p>
        </p:txBody>
      </p:sp>
      <p:sp>
        <p:nvSpPr>
          <p:cNvPr id="23" name="Metin kutusu 22">
            <a:extLst>
              <a:ext uri="{FF2B5EF4-FFF2-40B4-BE49-F238E27FC236}">
                <a16:creationId xmlns:a16="http://schemas.microsoft.com/office/drawing/2014/main" id="{3949D14A-5E1D-B165-4731-15DACA72DE24}"/>
              </a:ext>
            </a:extLst>
          </p:cNvPr>
          <p:cNvSpPr txBox="1"/>
          <p:nvPr/>
        </p:nvSpPr>
        <p:spPr>
          <a:xfrm>
            <a:off x="650998" y="4820515"/>
            <a:ext cx="2379518" cy="246221"/>
          </a:xfrm>
          <a:prstGeom prst="rect">
            <a:avLst/>
          </a:prstGeom>
          <a:noFill/>
        </p:spPr>
        <p:txBody>
          <a:bodyPr wrap="square" rtlCol="0">
            <a:spAutoFit/>
          </a:bodyPr>
          <a:lstStyle/>
          <a:p>
            <a:r>
              <a:rPr lang="tr-TR" sz="1000" dirty="0"/>
              <a:t>Paslanmaz Kapı Menteşeleri</a:t>
            </a:r>
          </a:p>
        </p:txBody>
      </p:sp>
      <p:pic>
        <p:nvPicPr>
          <p:cNvPr id="2062" name="Picture 14" descr="Load Securing Requirements for Palletised Goods | Pallet News">
            <a:extLst>
              <a:ext uri="{FF2B5EF4-FFF2-40B4-BE49-F238E27FC236}">
                <a16:creationId xmlns:a16="http://schemas.microsoft.com/office/drawing/2014/main" id="{7D4001EC-8BAD-B28A-5996-88F75CCD44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41394" y="1849748"/>
            <a:ext cx="4821509" cy="3686086"/>
          </a:xfrm>
          <a:prstGeom prst="rect">
            <a:avLst/>
          </a:prstGeom>
          <a:noFill/>
          <a:extLst>
            <a:ext uri="{909E8E84-426E-40DD-AFC4-6F175D3DCCD1}">
              <a14:hiddenFill xmlns:a14="http://schemas.microsoft.com/office/drawing/2010/main">
                <a:solidFill>
                  <a:srgbClr val="FFFFFF"/>
                </a:solidFill>
              </a14:hiddenFill>
            </a:ext>
          </a:extLst>
        </p:spPr>
      </p:pic>
      <p:pic>
        <p:nvPicPr>
          <p:cNvPr id="3" name="Resim 2">
            <a:extLst>
              <a:ext uri="{FF2B5EF4-FFF2-40B4-BE49-F238E27FC236}">
                <a16:creationId xmlns:a16="http://schemas.microsoft.com/office/drawing/2014/main" id="{C5E80ED9-635C-53EC-F8BD-3370DFF0F711}"/>
              </a:ext>
            </a:extLst>
          </p:cNvPr>
          <p:cNvPicPr>
            <a:picLocks noChangeAspect="1"/>
          </p:cNvPicPr>
          <p:nvPr/>
        </p:nvPicPr>
        <p:blipFill>
          <a:blip r:embed="rId5"/>
          <a:stretch>
            <a:fillRect/>
          </a:stretch>
        </p:blipFill>
        <p:spPr>
          <a:xfrm>
            <a:off x="79601" y="52783"/>
            <a:ext cx="2826524" cy="22046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Resim 5">
            <a:extLst>
              <a:ext uri="{FF2B5EF4-FFF2-40B4-BE49-F238E27FC236}">
                <a16:creationId xmlns:a16="http://schemas.microsoft.com/office/drawing/2014/main" id="{1969093E-2CF8-B832-3CB6-9136718E94DD}"/>
              </a:ext>
            </a:extLst>
          </p:cNvPr>
          <p:cNvPicPr>
            <a:picLocks noChangeAspect="1"/>
          </p:cNvPicPr>
          <p:nvPr/>
        </p:nvPicPr>
        <p:blipFill>
          <a:blip r:embed="rId6"/>
          <a:stretch>
            <a:fillRect/>
          </a:stretch>
        </p:blipFill>
        <p:spPr>
          <a:xfrm>
            <a:off x="10381441" y="5142954"/>
            <a:ext cx="5015182" cy="34483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Resim 15">
            <a:extLst>
              <a:ext uri="{FF2B5EF4-FFF2-40B4-BE49-F238E27FC236}">
                <a16:creationId xmlns:a16="http://schemas.microsoft.com/office/drawing/2014/main" id="{011D8378-8CAD-A89F-FC86-85EFAD4635B3}"/>
              </a:ext>
            </a:extLst>
          </p:cNvPr>
          <p:cNvPicPr>
            <a:picLocks noChangeAspect="1"/>
          </p:cNvPicPr>
          <p:nvPr/>
        </p:nvPicPr>
        <p:blipFill>
          <a:blip r:embed="rId7"/>
          <a:stretch>
            <a:fillRect/>
          </a:stretch>
        </p:blipFill>
        <p:spPr>
          <a:xfrm>
            <a:off x="32077" y="5142955"/>
            <a:ext cx="3135130" cy="35083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50" name="Picture 2">
            <a:extLst>
              <a:ext uri="{FF2B5EF4-FFF2-40B4-BE49-F238E27FC236}">
                <a16:creationId xmlns:a16="http://schemas.microsoft.com/office/drawing/2014/main" id="{CD6F9B32-D2F2-2AB2-7D10-A9248B1E1A9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25157" y="39345"/>
            <a:ext cx="3259156" cy="22180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1DD7DB59-14B1-4C85-FC99-D30FC1D63A9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426027" y="52782"/>
            <a:ext cx="3259157" cy="22046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333BA382-8023-0E78-6935-8ED652324A5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725157" y="2499601"/>
            <a:ext cx="3319731" cy="22594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8" name="Resim 7">
            <a:extLst>
              <a:ext uri="{FF2B5EF4-FFF2-40B4-BE49-F238E27FC236}">
                <a16:creationId xmlns:a16="http://schemas.microsoft.com/office/drawing/2014/main" id="{251D4FCE-83C7-0A56-49BC-D616F896D2B3}"/>
              </a:ext>
            </a:extLst>
          </p:cNvPr>
          <p:cNvPicPr>
            <a:picLocks noChangeAspect="1"/>
          </p:cNvPicPr>
          <p:nvPr/>
        </p:nvPicPr>
        <p:blipFill>
          <a:blip r:embed="rId11"/>
          <a:stretch>
            <a:fillRect/>
          </a:stretch>
        </p:blipFill>
        <p:spPr>
          <a:xfrm>
            <a:off x="6291771" y="61643"/>
            <a:ext cx="3067064" cy="21957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56" name="Picture 8">
            <a:extLst>
              <a:ext uri="{FF2B5EF4-FFF2-40B4-BE49-F238E27FC236}">
                <a16:creationId xmlns:a16="http://schemas.microsoft.com/office/drawing/2014/main" id="{EF134DD3-AB6E-88CC-D33C-1DB18160452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2077" y="2529198"/>
            <a:ext cx="3135130" cy="22594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5EA998D3-E9EF-E2F6-C9A1-E40044FF3DB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041394" y="5142954"/>
            <a:ext cx="5172515" cy="35083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060" name="Picture 12" descr="Wing Opening Truck Bodies">
            <a:extLst>
              <a:ext uri="{FF2B5EF4-FFF2-40B4-BE49-F238E27FC236}">
                <a16:creationId xmlns:a16="http://schemas.microsoft.com/office/drawing/2014/main" id="{9246140E-BD5F-05B9-7583-8492FFE45B5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979032" y="58747"/>
            <a:ext cx="3259157" cy="21727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 name="Resim 1">
            <a:extLst>
              <a:ext uri="{FF2B5EF4-FFF2-40B4-BE49-F238E27FC236}">
                <a16:creationId xmlns:a16="http://schemas.microsoft.com/office/drawing/2014/main" id="{73435BCB-7D5E-D1A2-6618-0CB7A6351C69}"/>
              </a:ext>
            </a:extLst>
          </p:cNvPr>
          <p:cNvPicPr>
            <a:picLocks noChangeAspect="1"/>
          </p:cNvPicPr>
          <p:nvPr/>
        </p:nvPicPr>
        <p:blipFill>
          <a:blip r:embed="rId15"/>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882044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B4C288-A6CF-D337-FE7A-F23CE9355F8D}"/>
            </a:ext>
          </a:extLst>
        </p:cNvPr>
        <p:cNvGrpSpPr/>
        <p:nvPr/>
      </p:nvGrpSpPr>
      <p:grpSpPr>
        <a:xfrm>
          <a:off x="0" y="0"/>
          <a:ext cx="0" cy="0"/>
          <a:chOff x="0" y="0"/>
          <a:chExt cx="0" cy="0"/>
        </a:xfrm>
      </p:grpSpPr>
      <p:sp>
        <p:nvSpPr>
          <p:cNvPr id="3088" name="Rectangle 3087">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063912" cy="903605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Resim 5">
            <a:extLst>
              <a:ext uri="{FF2B5EF4-FFF2-40B4-BE49-F238E27FC236}">
                <a16:creationId xmlns:a16="http://schemas.microsoft.com/office/drawing/2014/main" id="{CF6971C3-1528-1A62-83F9-2F661A1CDBC4}"/>
              </a:ext>
            </a:extLst>
          </p:cNvPr>
          <p:cNvPicPr>
            <a:picLocks noChangeAspect="1"/>
          </p:cNvPicPr>
          <p:nvPr/>
        </p:nvPicPr>
        <p:blipFill>
          <a:blip r:embed="rId2">
            <a:alphaModFix/>
          </a:blip>
          <a:srcRect l="1679" r="12150" b="-1"/>
          <a:stretch>
            <a:fillRect/>
          </a:stretch>
        </p:blipFill>
        <p:spPr>
          <a:xfrm>
            <a:off x="5992262" y="-6"/>
            <a:ext cx="10071649" cy="4850592"/>
          </a:xfrm>
          <a:prstGeom prst="rect">
            <a:avLst/>
          </a:prstGeom>
        </p:spPr>
      </p:pic>
      <p:pic>
        <p:nvPicPr>
          <p:cNvPr id="10" name="Resim 9">
            <a:extLst>
              <a:ext uri="{FF2B5EF4-FFF2-40B4-BE49-F238E27FC236}">
                <a16:creationId xmlns:a16="http://schemas.microsoft.com/office/drawing/2014/main" id="{E4F184FA-6880-8420-08A5-729A17F43A90}"/>
              </a:ext>
            </a:extLst>
          </p:cNvPr>
          <p:cNvPicPr>
            <a:picLocks noChangeAspect="1"/>
          </p:cNvPicPr>
          <p:nvPr/>
        </p:nvPicPr>
        <p:blipFill>
          <a:blip r:embed="rId3"/>
          <a:srcRect t="28188" b="9554"/>
          <a:stretch>
            <a:fillRect/>
          </a:stretch>
        </p:blipFill>
        <p:spPr>
          <a:xfrm>
            <a:off x="5992263" y="4850597"/>
            <a:ext cx="10071649" cy="4185458"/>
          </a:xfrm>
          <a:prstGeom prst="rect">
            <a:avLst/>
          </a:prstGeom>
        </p:spPr>
      </p:pic>
      <p:sp>
        <p:nvSpPr>
          <p:cNvPr id="3090" name="Rectangle 3089">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063912" cy="903605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etin kutusu 2">
            <a:extLst>
              <a:ext uri="{FF2B5EF4-FFF2-40B4-BE49-F238E27FC236}">
                <a16:creationId xmlns:a16="http://schemas.microsoft.com/office/drawing/2014/main" id="{208DAA50-9EE8-EF6C-7F16-432B4A04C627}"/>
              </a:ext>
            </a:extLst>
          </p:cNvPr>
          <p:cNvSpPr txBox="1"/>
          <p:nvPr/>
        </p:nvSpPr>
        <p:spPr>
          <a:xfrm>
            <a:off x="571438" y="1704702"/>
            <a:ext cx="8053055" cy="3145884"/>
          </a:xfrm>
          <a:prstGeom prst="rect">
            <a:avLst/>
          </a:prstGeom>
        </p:spPr>
        <p:txBody>
          <a:bodyPr vert="horz" lIns="91440" tIns="45720" rIns="91440" bIns="45720" rtlCol="0" anchor="b">
            <a:normAutofit/>
            <a:scene3d>
              <a:camera prst="orthographicFront"/>
              <a:lightRig rig="harsh" dir="t"/>
            </a:scene3d>
            <a:sp3d extrusionH="57150" prstMaterial="matte">
              <a:bevelT w="63500" h="12700" prst="angle"/>
              <a:contourClr>
                <a:schemeClr val="bg1">
                  <a:lumMod val="65000"/>
                </a:schemeClr>
              </a:contourClr>
            </a:sp3d>
          </a:bodyPr>
          <a:lstStyle/>
          <a:p>
            <a:pPr lvl="1" defTabSz="914400">
              <a:lnSpc>
                <a:spcPct val="90000"/>
              </a:lnSpc>
              <a:spcBef>
                <a:spcPct val="0"/>
              </a:spcBef>
              <a:spcAft>
                <a:spcPts val="800"/>
              </a:spcAft>
              <a:buClr>
                <a:schemeClr val="accent1"/>
              </a:buClr>
            </a:pPr>
            <a:r>
              <a:rPr lang="tr-TR" sz="6600" b="1" kern="1200" dirty="0">
                <a:ln/>
                <a:solidFill>
                  <a:schemeClr val="bg1"/>
                </a:solidFill>
                <a:latin typeface="+mj-lt"/>
                <a:ea typeface="+mj-ea"/>
                <a:cs typeface="+mj-cs"/>
              </a:rPr>
              <a:t>KAPALI SAC KASA SİSTEMLERİ</a:t>
            </a:r>
            <a:endParaRPr lang="en-US" sz="6600" b="1" kern="1200" dirty="0">
              <a:ln/>
              <a:solidFill>
                <a:schemeClr val="bg1"/>
              </a:solidFill>
              <a:latin typeface="+mj-lt"/>
              <a:ea typeface="+mj-ea"/>
              <a:cs typeface="+mj-cs"/>
            </a:endParaRPr>
          </a:p>
        </p:txBody>
      </p:sp>
      <p:cxnSp>
        <p:nvCxnSpPr>
          <p:cNvPr id="3092" name="Straight Connector 3091">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04393" y="4850595"/>
            <a:ext cx="1495951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2" name="Resim 1">
            <a:extLst>
              <a:ext uri="{FF2B5EF4-FFF2-40B4-BE49-F238E27FC236}">
                <a16:creationId xmlns:a16="http://schemas.microsoft.com/office/drawing/2014/main" id="{A7804C4A-C96B-213A-346B-F19590352CC2}"/>
              </a:ext>
            </a:extLst>
          </p:cNvPr>
          <p:cNvPicPr>
            <a:picLocks noChangeAspect="1"/>
          </p:cNvPicPr>
          <p:nvPr/>
        </p:nvPicPr>
        <p:blipFill>
          <a:blip r:embed="rId4"/>
          <a:stretch>
            <a:fillRect/>
          </a:stretch>
        </p:blipFill>
        <p:spPr>
          <a:xfrm>
            <a:off x="186839"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825128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CBDB2A-C322-ABEF-77B3-F89A0AB96198}"/>
            </a:ext>
          </a:extLst>
        </p:cNvPr>
        <p:cNvGrpSpPr/>
        <p:nvPr/>
      </p:nvGrpSpPr>
      <p:grpSpPr>
        <a:xfrm>
          <a:off x="0" y="0"/>
          <a:ext cx="0" cy="0"/>
          <a:chOff x="0" y="0"/>
          <a:chExt cx="0" cy="0"/>
        </a:xfrm>
      </p:grpSpPr>
      <p:pic>
        <p:nvPicPr>
          <p:cNvPr id="6" name="Resim 5">
            <a:extLst>
              <a:ext uri="{FF2B5EF4-FFF2-40B4-BE49-F238E27FC236}">
                <a16:creationId xmlns:a16="http://schemas.microsoft.com/office/drawing/2014/main" id="{ADAE897A-E910-73D2-E9A9-87D959ED9879}"/>
              </a:ext>
            </a:extLst>
          </p:cNvPr>
          <p:cNvPicPr>
            <a:picLocks noChangeAspect="1"/>
          </p:cNvPicPr>
          <p:nvPr/>
        </p:nvPicPr>
        <p:blipFill>
          <a:blip r:embed="rId3"/>
          <a:stretch>
            <a:fillRect/>
          </a:stretch>
        </p:blipFill>
        <p:spPr>
          <a:xfrm>
            <a:off x="0" y="0"/>
            <a:ext cx="16063913" cy="9036050"/>
          </a:xfrm>
          <a:prstGeom prst="rect">
            <a:avLst/>
          </a:prstGeom>
        </p:spPr>
      </p:pic>
      <p:pic>
        <p:nvPicPr>
          <p:cNvPr id="10" name="Resim 9">
            <a:extLst>
              <a:ext uri="{FF2B5EF4-FFF2-40B4-BE49-F238E27FC236}">
                <a16:creationId xmlns:a16="http://schemas.microsoft.com/office/drawing/2014/main" id="{9EFE1233-133C-C051-0ED8-748857FE4C43}"/>
              </a:ext>
            </a:extLst>
          </p:cNvPr>
          <p:cNvPicPr>
            <a:picLocks noChangeAspect="1"/>
          </p:cNvPicPr>
          <p:nvPr/>
        </p:nvPicPr>
        <p:blipFill>
          <a:blip r:embed="rId4"/>
          <a:stretch>
            <a:fillRect/>
          </a:stretch>
        </p:blipFill>
        <p:spPr>
          <a:xfrm>
            <a:off x="75160" y="76428"/>
            <a:ext cx="2751167" cy="1939408"/>
          </a:xfrm>
          <a:prstGeom prst="rect">
            <a:avLst/>
          </a:prstGeom>
        </p:spPr>
      </p:pic>
      <p:pic>
        <p:nvPicPr>
          <p:cNvPr id="19" name="Resim 18">
            <a:extLst>
              <a:ext uri="{FF2B5EF4-FFF2-40B4-BE49-F238E27FC236}">
                <a16:creationId xmlns:a16="http://schemas.microsoft.com/office/drawing/2014/main" id="{FD42E06F-19BD-5A34-4FCD-E4C135242B45}"/>
              </a:ext>
            </a:extLst>
          </p:cNvPr>
          <p:cNvPicPr>
            <a:picLocks noChangeAspect="1"/>
          </p:cNvPicPr>
          <p:nvPr/>
        </p:nvPicPr>
        <p:blipFill>
          <a:blip r:embed="rId5"/>
          <a:stretch>
            <a:fillRect/>
          </a:stretch>
        </p:blipFill>
        <p:spPr>
          <a:xfrm>
            <a:off x="2917875" y="97209"/>
            <a:ext cx="3171197" cy="1939408"/>
          </a:xfrm>
          <a:prstGeom prst="rect">
            <a:avLst/>
          </a:prstGeom>
        </p:spPr>
      </p:pic>
      <p:pic>
        <p:nvPicPr>
          <p:cNvPr id="24" name="Resim 23">
            <a:extLst>
              <a:ext uri="{FF2B5EF4-FFF2-40B4-BE49-F238E27FC236}">
                <a16:creationId xmlns:a16="http://schemas.microsoft.com/office/drawing/2014/main" id="{02A1C0B5-9DE7-B6EC-ADFB-EA678D8FA659}"/>
              </a:ext>
            </a:extLst>
          </p:cNvPr>
          <p:cNvPicPr>
            <a:picLocks noChangeAspect="1"/>
          </p:cNvPicPr>
          <p:nvPr/>
        </p:nvPicPr>
        <p:blipFill>
          <a:blip r:embed="rId6"/>
          <a:stretch>
            <a:fillRect/>
          </a:stretch>
        </p:blipFill>
        <p:spPr>
          <a:xfrm>
            <a:off x="5559135" y="-277080"/>
            <a:ext cx="3359228" cy="2850550"/>
          </a:xfrm>
          <a:prstGeom prst="rect">
            <a:avLst/>
          </a:prstGeom>
        </p:spPr>
      </p:pic>
      <p:pic>
        <p:nvPicPr>
          <p:cNvPr id="26" name="Resim 25">
            <a:extLst>
              <a:ext uri="{FF2B5EF4-FFF2-40B4-BE49-F238E27FC236}">
                <a16:creationId xmlns:a16="http://schemas.microsoft.com/office/drawing/2014/main" id="{A89A89D2-9B19-846A-9D18-CAA59C1A5F33}"/>
              </a:ext>
            </a:extLst>
          </p:cNvPr>
          <p:cNvPicPr>
            <a:picLocks noChangeAspect="1"/>
          </p:cNvPicPr>
          <p:nvPr/>
        </p:nvPicPr>
        <p:blipFill>
          <a:blip r:embed="rId7"/>
          <a:stretch>
            <a:fillRect/>
          </a:stretch>
        </p:blipFill>
        <p:spPr>
          <a:xfrm>
            <a:off x="13068584" y="27322"/>
            <a:ext cx="2943374" cy="1962249"/>
          </a:xfrm>
          <a:prstGeom prst="rect">
            <a:avLst/>
          </a:prstGeom>
        </p:spPr>
      </p:pic>
      <p:pic>
        <p:nvPicPr>
          <p:cNvPr id="28" name="Resim 27">
            <a:extLst>
              <a:ext uri="{FF2B5EF4-FFF2-40B4-BE49-F238E27FC236}">
                <a16:creationId xmlns:a16="http://schemas.microsoft.com/office/drawing/2014/main" id="{7ED31A11-EAE1-C949-8518-FB46263D68EA}"/>
              </a:ext>
            </a:extLst>
          </p:cNvPr>
          <p:cNvPicPr>
            <a:picLocks noChangeAspect="1"/>
          </p:cNvPicPr>
          <p:nvPr/>
        </p:nvPicPr>
        <p:blipFill>
          <a:blip r:embed="rId8"/>
          <a:stretch>
            <a:fillRect/>
          </a:stretch>
        </p:blipFill>
        <p:spPr>
          <a:xfrm>
            <a:off x="8283742" y="20782"/>
            <a:ext cx="2938440" cy="2015836"/>
          </a:xfrm>
          <a:prstGeom prst="rect">
            <a:avLst/>
          </a:prstGeom>
        </p:spPr>
      </p:pic>
      <p:pic>
        <p:nvPicPr>
          <p:cNvPr id="22" name="Resim 21">
            <a:extLst>
              <a:ext uri="{FF2B5EF4-FFF2-40B4-BE49-F238E27FC236}">
                <a16:creationId xmlns:a16="http://schemas.microsoft.com/office/drawing/2014/main" id="{6412AC94-BF49-8548-72A8-47C51D1F2537}"/>
              </a:ext>
            </a:extLst>
          </p:cNvPr>
          <p:cNvPicPr>
            <a:picLocks noChangeAspect="1"/>
          </p:cNvPicPr>
          <p:nvPr/>
        </p:nvPicPr>
        <p:blipFill>
          <a:blip r:embed="rId9"/>
          <a:stretch>
            <a:fillRect/>
          </a:stretch>
        </p:blipFill>
        <p:spPr>
          <a:xfrm>
            <a:off x="11064815" y="0"/>
            <a:ext cx="1891635" cy="2015836"/>
          </a:xfrm>
          <a:prstGeom prst="rect">
            <a:avLst/>
          </a:prstGeom>
        </p:spPr>
      </p:pic>
      <p:pic>
        <p:nvPicPr>
          <p:cNvPr id="2" name="Resim 1">
            <a:extLst>
              <a:ext uri="{FF2B5EF4-FFF2-40B4-BE49-F238E27FC236}">
                <a16:creationId xmlns:a16="http://schemas.microsoft.com/office/drawing/2014/main" id="{B1615DC2-1D11-469C-CD70-0F161CC33AF9}"/>
              </a:ext>
            </a:extLst>
          </p:cNvPr>
          <p:cNvPicPr>
            <a:picLocks noChangeAspect="1"/>
          </p:cNvPicPr>
          <p:nvPr/>
        </p:nvPicPr>
        <p:blipFill>
          <a:blip r:embed="rId10"/>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graphicFrame>
        <p:nvGraphicFramePr>
          <p:cNvPr id="4" name="Tablo 3">
            <a:extLst>
              <a:ext uri="{FF2B5EF4-FFF2-40B4-BE49-F238E27FC236}">
                <a16:creationId xmlns:a16="http://schemas.microsoft.com/office/drawing/2014/main" id="{2274BFB2-12DF-F4A5-6D24-345A6DE6CCEE}"/>
              </a:ext>
            </a:extLst>
          </p:cNvPr>
          <p:cNvGraphicFramePr>
            <a:graphicFrameLocks noGrp="1"/>
          </p:cNvGraphicFramePr>
          <p:nvPr>
            <p:extLst>
              <p:ext uri="{D42A27DB-BD31-4B8C-83A1-F6EECF244321}">
                <p14:modId xmlns:p14="http://schemas.microsoft.com/office/powerpoint/2010/main" val="4179605550"/>
              </p:ext>
            </p:extLst>
          </p:nvPr>
        </p:nvGraphicFramePr>
        <p:xfrm>
          <a:off x="59009" y="7161415"/>
          <a:ext cx="9462028" cy="1889768"/>
        </p:xfrm>
        <a:graphic>
          <a:graphicData uri="http://schemas.openxmlformats.org/drawingml/2006/table">
            <a:tbl>
              <a:tblPr firstRow="1" bandRow="1">
                <a:tableStyleId>{5C22544A-7EE6-4342-B048-85BDC9FD1C3A}</a:tableStyleId>
              </a:tblPr>
              <a:tblGrid>
                <a:gridCol w="1359338">
                  <a:extLst>
                    <a:ext uri="{9D8B030D-6E8A-4147-A177-3AD203B41FA5}">
                      <a16:colId xmlns:a16="http://schemas.microsoft.com/office/drawing/2014/main" val="2093496570"/>
                    </a:ext>
                  </a:extLst>
                </a:gridCol>
                <a:gridCol w="1471641">
                  <a:extLst>
                    <a:ext uri="{9D8B030D-6E8A-4147-A177-3AD203B41FA5}">
                      <a16:colId xmlns:a16="http://schemas.microsoft.com/office/drawing/2014/main" val="3136030261"/>
                    </a:ext>
                  </a:extLst>
                </a:gridCol>
                <a:gridCol w="1396934">
                  <a:extLst>
                    <a:ext uri="{9D8B030D-6E8A-4147-A177-3AD203B41FA5}">
                      <a16:colId xmlns:a16="http://schemas.microsoft.com/office/drawing/2014/main" val="3737867898"/>
                    </a:ext>
                  </a:extLst>
                </a:gridCol>
                <a:gridCol w="1508689">
                  <a:extLst>
                    <a:ext uri="{9D8B030D-6E8A-4147-A177-3AD203B41FA5}">
                      <a16:colId xmlns:a16="http://schemas.microsoft.com/office/drawing/2014/main" val="625466209"/>
                    </a:ext>
                  </a:extLst>
                </a:gridCol>
                <a:gridCol w="1862713">
                  <a:extLst>
                    <a:ext uri="{9D8B030D-6E8A-4147-A177-3AD203B41FA5}">
                      <a16:colId xmlns:a16="http://schemas.microsoft.com/office/drawing/2014/main" val="1363516114"/>
                    </a:ext>
                  </a:extLst>
                </a:gridCol>
                <a:gridCol w="1862713">
                  <a:extLst>
                    <a:ext uri="{9D8B030D-6E8A-4147-A177-3AD203B41FA5}">
                      <a16:colId xmlns:a16="http://schemas.microsoft.com/office/drawing/2014/main" val="1109490100"/>
                    </a:ext>
                  </a:extLst>
                </a:gridCol>
              </a:tblGrid>
              <a:tr h="390576">
                <a:tc>
                  <a:txBody>
                    <a:bodyPr/>
                    <a:lstStyle/>
                    <a:p>
                      <a:r>
                        <a:rPr lang="tr-TR" sz="1000" b="0">
                          <a:latin typeface="ADLaM Display" panose="02010000000000000000" pitchFamily="2" charset="0"/>
                          <a:ea typeface="ADLaM Display" panose="02010000000000000000" pitchFamily="2" charset="0"/>
                          <a:cs typeface="ADLaM Display" panose="02010000000000000000" pitchFamily="2" charset="0"/>
                        </a:rPr>
                        <a:t>TİP</a:t>
                      </a:r>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UZUNLUK ( MM ) MAX / MİN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GENİŞLİK  ( MM )    MAX / MİN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YÜKSEKLİK  ( MM )   MAX / MİN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KULLANIM ALANI</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KULLANIMADA TERCİH EDEN  SEKTÖRLER</a:t>
                      </a:r>
                    </a:p>
                  </a:txBody>
                  <a:tcPr marL="121924" marR="121924" marT="60962" marB="60962"/>
                </a:tc>
                <a:extLst>
                  <a:ext uri="{0D108BD9-81ED-4DB2-BD59-A6C34878D82A}">
                    <a16:rowId xmlns:a16="http://schemas.microsoft.com/office/drawing/2014/main" val="3170056897"/>
                  </a:ext>
                </a:extLst>
              </a:tr>
              <a:tr h="249496">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TIR</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13,60 m / 13,38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2,60 m / 2,40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4,00 m / 2,55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Global</a:t>
                      </a:r>
                    </a:p>
                  </a:txBody>
                  <a:tcPr marL="121924" marR="121924" marT="60962" marB="60962"/>
                </a:tc>
                <a:tc rowSpan="4">
                  <a:txBody>
                    <a:bodyPr/>
                    <a:lstStyle/>
                    <a:p>
                      <a:pPr marL="0" marR="0" lvl="0" indent="0" algn="ctr" defTabSz="1204813" rtl="0" eaLnBrk="1" fontAlgn="auto" latinLnBrk="0" hangingPunct="1">
                        <a:lnSpc>
                          <a:spcPct val="100000"/>
                        </a:lnSpc>
                        <a:spcBef>
                          <a:spcPts val="0"/>
                        </a:spcBef>
                        <a:spcAft>
                          <a:spcPts val="0"/>
                        </a:spcAft>
                        <a:buClrTx/>
                        <a:buSzTx/>
                        <a:buFontTx/>
                        <a:buNone/>
                        <a:tabLst/>
                        <a:defRPr/>
                      </a:pPr>
                      <a:r>
                        <a:rPr lang="es-ES" sz="1100" dirty="0"/>
                        <a:t>Lojistik ve Kargo (En Yaygın)</a:t>
                      </a:r>
                      <a:r>
                        <a:rPr lang="tr-TR" sz="1100" dirty="0"/>
                        <a:t> / Perakende ve FMCG  / Elektronik ve Teknoloji / Evden Eve Nakliyat / İlaç ve Medikal / </a:t>
                      </a:r>
                      <a:r>
                        <a:rPr lang="tr-TR" sz="1100" b="1" dirty="0"/>
                        <a:t>Sanayi ve Yedek Parça</a:t>
                      </a:r>
                    </a:p>
                    <a:p>
                      <a:pPr algn="ctr"/>
                      <a:r>
                        <a:rPr lang="tr-TR" sz="1100" b="0" dirty="0">
                          <a:latin typeface="ADLaM Display" panose="02010000000000000000" pitchFamily="2" charset="0"/>
                          <a:ea typeface="ADLaM Display" panose="02010000000000000000" pitchFamily="2" charset="0"/>
                          <a:cs typeface="ADLaM Display" panose="02010000000000000000" pitchFamily="2" charset="0"/>
                        </a:rPr>
                        <a:t> / </a:t>
                      </a:r>
                      <a:r>
                        <a:rPr lang="tr-TR" sz="1100" dirty="0"/>
                        <a:t>Değerli Yük Taşımacılığı (Özel Uygulamalar) / </a:t>
                      </a:r>
                      <a:endParaRPr lang="tr-TR" sz="11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927986529"/>
                  </a:ext>
                </a:extLst>
              </a:tr>
              <a:tr h="286900">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Kamyon</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7,50 m / 5,10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2,55 m / 2,20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2,50 m / 2,00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Global</a:t>
                      </a:r>
                    </a:p>
                  </a:txBody>
                  <a:tcPr marL="121924" marR="121924" marT="60962" marB="60962"/>
                </a:tc>
                <a:tc v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956927673"/>
                  </a:ext>
                </a:extLst>
              </a:tr>
              <a:tr h="280554">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Kamyonet </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4,90 m / 3,00 m </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2,20 m / 1,70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2,20 m / 1,80 m</a:t>
                      </a:r>
                    </a:p>
                  </a:txBody>
                  <a:tcPr marL="121924" marR="121924" marT="60962" marB="60962"/>
                </a:tc>
                <a:tc>
                  <a:txBody>
                    <a:bodyPr/>
                    <a:lstStyle/>
                    <a:p>
                      <a:r>
                        <a:rPr lang="tr-TR" sz="1000" b="0" dirty="0">
                          <a:latin typeface="ADLaM Display" panose="02010000000000000000" pitchFamily="2" charset="0"/>
                          <a:ea typeface="ADLaM Display" panose="02010000000000000000" pitchFamily="2" charset="0"/>
                          <a:cs typeface="ADLaM Display" panose="02010000000000000000" pitchFamily="2" charset="0"/>
                        </a:rPr>
                        <a:t>ŞEHİR İÇİ / ŞEHİR DIŞI</a:t>
                      </a:r>
                    </a:p>
                  </a:txBody>
                  <a:tcPr marL="121924" marR="121924" marT="60962" marB="60962"/>
                </a:tc>
                <a:tc v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213873498"/>
                  </a:ext>
                </a:extLst>
              </a:tr>
              <a:tr h="290946">
                <a:tc gridSpan="5">
                  <a:txBody>
                    <a:bodyPr/>
                    <a:lstStyle/>
                    <a:p>
                      <a:r>
                        <a:rPr lang="tr-TR" sz="1000" dirty="0"/>
                        <a:t>Yukarıda  Türkiye’de </a:t>
                      </a:r>
                      <a:r>
                        <a:rPr lang="tr-TR" sz="1000" b="1" dirty="0"/>
                        <a:t>satışı yapılan ve kullanılan klimalı/frigorifik üst yapılar</a:t>
                      </a:r>
                      <a:r>
                        <a:rPr lang="tr-TR" sz="1000" dirty="0"/>
                        <a:t> için, </a:t>
                      </a:r>
                      <a:r>
                        <a:rPr lang="tr-TR" sz="1000" b="1" dirty="0"/>
                        <a:t>piyasada yaygın görülen ölçü aralıklarını</a:t>
                      </a:r>
                      <a:r>
                        <a:rPr lang="tr-TR" sz="1000" dirty="0"/>
                        <a:t> grup bazında özet olarak verilmiştir. : </a:t>
                      </a:r>
                      <a:r>
                        <a:rPr lang="tr-TR" sz="1000" b="1" dirty="0"/>
                        <a:t>mevzuatta “minimum frigo kasa ölçüsü” diye bir alt sınır yok</a:t>
                      </a:r>
                      <a:r>
                        <a:rPr lang="tr-TR" sz="1000" dirty="0"/>
                        <a:t>; alt sınırlar piyasadaki yaygın üretici/uygulama örnekleri baz alınarak verilmiştir. </a:t>
                      </a:r>
                      <a:r>
                        <a:rPr lang="tr-TR" sz="1000" b="1" dirty="0"/>
                        <a:t>Azami dış ölçüler</a:t>
                      </a:r>
                      <a:r>
                        <a:rPr lang="tr-TR" sz="1000" dirty="0"/>
                        <a:t> ise Karayolları Trafik Yönetmeliği’ndeki gabari sınırlarıyla sınırlıdır. </a:t>
                      </a:r>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h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vMerge="1">
                  <a:txBody>
                    <a:bodyPr/>
                    <a:lstStyle/>
                    <a:p>
                      <a:endParaRPr lang="tr-TR" sz="10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3499252907"/>
                  </a:ext>
                </a:extLst>
              </a:tr>
            </a:tbl>
          </a:graphicData>
        </a:graphic>
      </p:graphicFrame>
    </p:spTree>
    <p:extLst>
      <p:ext uri="{BB962C8B-B14F-4D97-AF65-F5344CB8AC3E}">
        <p14:creationId xmlns:p14="http://schemas.microsoft.com/office/powerpoint/2010/main" val="2455916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38728-39B3-4264-461A-663F615884A4}"/>
            </a:ext>
          </a:extLst>
        </p:cNvPr>
        <p:cNvGrpSpPr/>
        <p:nvPr/>
      </p:nvGrpSpPr>
      <p:grpSpPr>
        <a:xfrm>
          <a:off x="0" y="0"/>
          <a:ext cx="0" cy="0"/>
          <a:chOff x="0" y="0"/>
          <a:chExt cx="0" cy="0"/>
        </a:xfrm>
      </p:grpSpPr>
      <p:sp>
        <p:nvSpPr>
          <p:cNvPr id="5" name="Metin kutusu 4">
            <a:extLst>
              <a:ext uri="{FF2B5EF4-FFF2-40B4-BE49-F238E27FC236}">
                <a16:creationId xmlns:a16="http://schemas.microsoft.com/office/drawing/2014/main" id="{7E59A790-BC56-AF9C-1BCC-E77FFC04B44D}"/>
              </a:ext>
            </a:extLst>
          </p:cNvPr>
          <p:cNvSpPr txBox="1"/>
          <p:nvPr/>
        </p:nvSpPr>
        <p:spPr>
          <a:xfrm>
            <a:off x="55668" y="574876"/>
            <a:ext cx="10063595" cy="369332"/>
          </a:xfrm>
          <a:prstGeom prst="rect">
            <a:avLst/>
          </a:prstGeom>
          <a:noFill/>
        </p:spPr>
        <p:txBody>
          <a:bodyPr wrap="square">
            <a:spAutoFit/>
          </a:bodyPr>
          <a:lstStyle/>
          <a:p>
            <a:pPr algn="l">
              <a:buNone/>
            </a:pPr>
            <a:r>
              <a:rPr lang="tr-TR" b="1" i="0" cap="all" dirty="0">
                <a:solidFill>
                  <a:srgbClr val="323239"/>
                </a:solidFill>
                <a:effectLst/>
                <a:latin typeface="Montserrat" panose="00000500000000000000" pitchFamily="2" charset="-94"/>
              </a:rPr>
              <a:t>KAPALI SAC KASA SİSTEMLERİ</a:t>
            </a:r>
          </a:p>
        </p:txBody>
      </p:sp>
      <p:sp>
        <p:nvSpPr>
          <p:cNvPr id="9" name="Metin kutusu 8">
            <a:extLst>
              <a:ext uri="{FF2B5EF4-FFF2-40B4-BE49-F238E27FC236}">
                <a16:creationId xmlns:a16="http://schemas.microsoft.com/office/drawing/2014/main" id="{6D5B5210-28B3-F2FD-E8F4-A288B9B24162}"/>
              </a:ext>
            </a:extLst>
          </p:cNvPr>
          <p:cNvSpPr txBox="1"/>
          <p:nvPr/>
        </p:nvSpPr>
        <p:spPr>
          <a:xfrm>
            <a:off x="55668" y="5023175"/>
            <a:ext cx="4171951" cy="369332"/>
          </a:xfrm>
          <a:prstGeom prst="rect">
            <a:avLst/>
          </a:prstGeom>
          <a:noFill/>
        </p:spPr>
        <p:txBody>
          <a:bodyPr wrap="square">
            <a:spAutoFit/>
          </a:bodyPr>
          <a:lstStyle/>
          <a:p>
            <a:r>
              <a:rPr lang="tr-TR" b="1" i="0" dirty="0">
                <a:solidFill>
                  <a:srgbClr val="3C3C3C"/>
                </a:solidFill>
                <a:effectLst/>
                <a:latin typeface="Open Sans" panose="020B0606030504020204" pitchFamily="34" charset="0"/>
              </a:rPr>
              <a:t>Yüksek mukavemetli yapı</a:t>
            </a:r>
            <a:endParaRPr lang="tr-TR" dirty="0"/>
          </a:p>
        </p:txBody>
      </p:sp>
      <p:sp>
        <p:nvSpPr>
          <p:cNvPr id="11" name="Metin kutusu 10">
            <a:extLst>
              <a:ext uri="{FF2B5EF4-FFF2-40B4-BE49-F238E27FC236}">
                <a16:creationId xmlns:a16="http://schemas.microsoft.com/office/drawing/2014/main" id="{7343A5AB-A2E7-DFFE-3FFA-B64EC3F79CBA}"/>
              </a:ext>
            </a:extLst>
          </p:cNvPr>
          <p:cNvSpPr txBox="1"/>
          <p:nvPr/>
        </p:nvSpPr>
        <p:spPr>
          <a:xfrm>
            <a:off x="12497" y="5488646"/>
            <a:ext cx="5430007" cy="3108543"/>
          </a:xfrm>
          <a:prstGeom prst="rect">
            <a:avLst/>
          </a:prstGeom>
          <a:noFill/>
        </p:spPr>
        <p:txBody>
          <a:bodyPr wrap="square">
            <a:spAutoFit/>
          </a:bodyPr>
          <a:lstStyle/>
          <a:p>
            <a:r>
              <a:rPr lang="tr-TR" sz="1400" dirty="0">
                <a:latin typeface="Open Sans" panose="020B0606030504020204" pitchFamily="34" charset="0"/>
                <a:ea typeface="Open Sans" panose="020B0606030504020204" pitchFamily="34" charset="0"/>
                <a:cs typeface="Open Sans" panose="020B0606030504020204" pitchFamily="34" charset="0"/>
              </a:rPr>
              <a:t>Kapalı sac kasa, kamyon, kamyonet ve tır şasileri üzerine uygulanan; dış etkenlerden koruma sağlayan, dayanıklı ve güvenli bir üst yapı türüdür. Özellikle ev eşyası, tekstil ürünleri ve dökülmeden/dağılmadan taşınması gereken yükler için tercih edilir.</a:t>
            </a:r>
          </a:p>
          <a:p>
            <a:endParaRPr lang="tr-TR" sz="1400" dirty="0">
              <a:latin typeface="Open Sans" panose="020B0606030504020204" pitchFamily="34" charset="0"/>
              <a:ea typeface="Open Sans" panose="020B0606030504020204" pitchFamily="34" charset="0"/>
              <a:cs typeface="Open Sans" panose="020B0606030504020204" pitchFamily="34" charset="0"/>
            </a:endParaRPr>
          </a:p>
          <a:p>
            <a:r>
              <a:rPr lang="tr-TR" sz="1400" dirty="0">
                <a:latin typeface="Open Sans" panose="020B0606030504020204" pitchFamily="34" charset="0"/>
                <a:ea typeface="Open Sans" panose="020B0606030504020204" pitchFamily="34" charset="0"/>
                <a:cs typeface="Open Sans" panose="020B0606030504020204" pitchFamily="34" charset="0"/>
              </a:rPr>
              <a:t>Çelik lama ve bağlantı aparatları, Kutu profil (genellikle ST37 veya ST52 çelik) ,DKP sac &amp; Galvaniz sac ,&amp; Alüminyum sac (daha hafif seçenek) </a:t>
            </a:r>
          </a:p>
          <a:p>
            <a:r>
              <a:rPr lang="tr-TR" sz="1400" dirty="0" err="1">
                <a:latin typeface="Open Sans" panose="020B0606030504020204" pitchFamily="34" charset="0"/>
                <a:ea typeface="Open Sans" panose="020B0606030504020204" pitchFamily="34" charset="0"/>
                <a:cs typeface="Open Sans" panose="020B0606030504020204" pitchFamily="34" charset="0"/>
              </a:rPr>
              <a:t>Kontraplak</a:t>
            </a:r>
            <a:r>
              <a:rPr lang="tr-TR" sz="1400" dirty="0">
                <a:latin typeface="Open Sans" panose="020B0606030504020204" pitchFamily="34" charset="0"/>
                <a:ea typeface="Open Sans" panose="020B0606030504020204" pitchFamily="34" charset="0"/>
                <a:cs typeface="Open Sans" panose="020B0606030504020204" pitchFamily="34" charset="0"/>
              </a:rPr>
              <a:t> + kaymaz kaplama ,Çelik sac taban (ağır yükler için) ,Çift kanat arka kapı (en yaygın) ,Yan kapı (opsiyonel) Menteşe, kilit sistemleri, contalar üretimdeki bileşenleridir.</a:t>
            </a:r>
          </a:p>
          <a:p>
            <a:endParaRPr lang="tr-TR" sz="1400" dirty="0"/>
          </a:p>
          <a:p>
            <a:endParaRPr lang="tr-TR" sz="1400" dirty="0"/>
          </a:p>
        </p:txBody>
      </p:sp>
      <p:sp>
        <p:nvSpPr>
          <p:cNvPr id="15" name="Metin kutusu 14">
            <a:extLst>
              <a:ext uri="{FF2B5EF4-FFF2-40B4-BE49-F238E27FC236}">
                <a16:creationId xmlns:a16="http://schemas.microsoft.com/office/drawing/2014/main" id="{BC9AEAFE-153E-CD70-5BE9-9A6362915F8B}"/>
              </a:ext>
            </a:extLst>
          </p:cNvPr>
          <p:cNvSpPr txBox="1"/>
          <p:nvPr/>
        </p:nvSpPr>
        <p:spPr>
          <a:xfrm>
            <a:off x="5442504" y="5023175"/>
            <a:ext cx="4238807" cy="369332"/>
          </a:xfrm>
          <a:prstGeom prst="rect">
            <a:avLst/>
          </a:prstGeom>
          <a:noFill/>
        </p:spPr>
        <p:txBody>
          <a:bodyPr wrap="square">
            <a:spAutoFit/>
          </a:bodyPr>
          <a:lstStyle/>
          <a:p>
            <a:r>
              <a:rPr lang="tr-TR" b="1" dirty="0">
                <a:latin typeface="Open Sans" panose="020B0606030504020204" pitchFamily="34" charset="0"/>
                <a:ea typeface="Open Sans" panose="020B0606030504020204" pitchFamily="34" charset="0"/>
                <a:cs typeface="Open Sans" panose="020B0606030504020204" pitchFamily="34" charset="0"/>
              </a:rPr>
              <a:t>Diğer Üst Yapılara Göre Avantajları</a:t>
            </a:r>
          </a:p>
        </p:txBody>
      </p:sp>
      <p:sp>
        <p:nvSpPr>
          <p:cNvPr id="21" name="Metin kutusu 20">
            <a:extLst>
              <a:ext uri="{FF2B5EF4-FFF2-40B4-BE49-F238E27FC236}">
                <a16:creationId xmlns:a16="http://schemas.microsoft.com/office/drawing/2014/main" id="{56377699-6402-3CE5-1653-EA7D441EF932}"/>
              </a:ext>
            </a:extLst>
          </p:cNvPr>
          <p:cNvSpPr txBox="1"/>
          <p:nvPr/>
        </p:nvSpPr>
        <p:spPr>
          <a:xfrm>
            <a:off x="10860517" y="5024921"/>
            <a:ext cx="2849708" cy="369332"/>
          </a:xfrm>
          <a:prstGeom prst="rect">
            <a:avLst/>
          </a:prstGeom>
          <a:noFill/>
        </p:spPr>
        <p:txBody>
          <a:bodyPr wrap="square">
            <a:spAutoFit/>
          </a:bodyPr>
          <a:lstStyle/>
          <a:p>
            <a:r>
              <a:rPr lang="tr-TR" b="1" dirty="0">
                <a:latin typeface="Open Sans" panose="020B0606030504020204" pitchFamily="34" charset="0"/>
                <a:ea typeface="Open Sans" panose="020B0606030504020204" pitchFamily="34" charset="0"/>
                <a:cs typeface="Open Sans" panose="020B0606030504020204" pitchFamily="34" charset="0"/>
              </a:rPr>
              <a:t>Sektörel Uygunluk</a:t>
            </a:r>
          </a:p>
        </p:txBody>
      </p:sp>
      <p:sp>
        <p:nvSpPr>
          <p:cNvPr id="23" name="Metin kutusu 22">
            <a:extLst>
              <a:ext uri="{FF2B5EF4-FFF2-40B4-BE49-F238E27FC236}">
                <a16:creationId xmlns:a16="http://schemas.microsoft.com/office/drawing/2014/main" id="{9B6A964B-3A44-CFC7-0B41-A8C7E1DC86BD}"/>
              </a:ext>
            </a:extLst>
          </p:cNvPr>
          <p:cNvSpPr txBox="1"/>
          <p:nvPr/>
        </p:nvSpPr>
        <p:spPr>
          <a:xfrm>
            <a:off x="10860517" y="5392507"/>
            <a:ext cx="5147728" cy="3508653"/>
          </a:xfrm>
          <a:prstGeom prst="rect">
            <a:avLst/>
          </a:prstGeom>
          <a:noFill/>
        </p:spPr>
        <p:txBody>
          <a:bodyPr wrap="square">
            <a:spAutoFit/>
          </a:bodyPr>
          <a:lstStyle/>
          <a:p>
            <a:r>
              <a:rPr lang="tr-TR" sz="1300" dirty="0">
                <a:latin typeface="Open Sans" panose="020B0606030504020204" pitchFamily="34" charset="0"/>
                <a:ea typeface="Open Sans" panose="020B0606030504020204" pitchFamily="34" charset="0"/>
                <a:cs typeface="Open Sans" panose="020B0606030504020204" pitchFamily="34" charset="0"/>
              </a:rPr>
              <a:t>Evden Eve Taşıma (Mobilya &amp; Ev Eşyası) ( Koltuk, beyaz eşya, dolap, masa </a:t>
            </a:r>
            <a:r>
              <a:rPr lang="tr-TR" sz="1300" dirty="0" err="1">
                <a:latin typeface="Open Sans" panose="020B0606030504020204" pitchFamily="34" charset="0"/>
                <a:ea typeface="Open Sans" panose="020B0606030504020204" pitchFamily="34" charset="0"/>
                <a:cs typeface="Open Sans" panose="020B0606030504020204" pitchFamily="34" charset="0"/>
              </a:rPr>
              <a:t>vb.,İç</a:t>
            </a:r>
            <a:r>
              <a:rPr lang="tr-TR" sz="1300" dirty="0">
                <a:latin typeface="Open Sans" panose="020B0606030504020204" pitchFamily="34" charset="0"/>
                <a:ea typeface="Open Sans" panose="020B0606030504020204" pitchFamily="34" charset="0"/>
                <a:cs typeface="Open Sans" panose="020B0606030504020204" pitchFamily="34" charset="0"/>
              </a:rPr>
              <a:t> yüzey genelde </a:t>
            </a:r>
            <a:r>
              <a:rPr lang="tr-TR" sz="1300" b="1" dirty="0">
                <a:latin typeface="Open Sans" panose="020B0606030504020204" pitchFamily="34" charset="0"/>
                <a:ea typeface="Open Sans" panose="020B0606030504020204" pitchFamily="34" charset="0"/>
                <a:cs typeface="Open Sans" panose="020B0606030504020204" pitchFamily="34" charset="0"/>
              </a:rPr>
              <a:t>çizilmeyi önleyici kaplama</a:t>
            </a:r>
            <a:r>
              <a:rPr lang="tr-TR" sz="1300" dirty="0">
                <a:latin typeface="Open Sans" panose="020B0606030504020204" pitchFamily="34" charset="0"/>
                <a:ea typeface="Open Sans" panose="020B0606030504020204" pitchFamily="34" charset="0"/>
                <a:cs typeface="Open Sans" panose="020B0606030504020204" pitchFamily="34" charset="0"/>
              </a:rPr>
              <a:t> olur )</a:t>
            </a:r>
          </a:p>
          <a:p>
            <a:r>
              <a:rPr lang="tr-TR" sz="1300" dirty="0">
                <a:latin typeface="Open Sans" panose="020B0606030504020204" pitchFamily="34" charset="0"/>
                <a:ea typeface="Open Sans" panose="020B0606030504020204" pitchFamily="34" charset="0"/>
                <a:cs typeface="Open Sans" panose="020B0606030504020204" pitchFamily="34" charset="0"/>
              </a:rPr>
              <a:t>Yük sabitleme için: Ray sistemleri ,Halat/kayış bağlantı noktaları</a:t>
            </a:r>
          </a:p>
          <a:p>
            <a:r>
              <a:rPr lang="tr-TR" sz="1300" dirty="0">
                <a:latin typeface="Open Sans" panose="020B0606030504020204" pitchFamily="34" charset="0"/>
                <a:ea typeface="Open Sans" panose="020B0606030504020204" pitchFamily="34" charset="0"/>
                <a:cs typeface="Open Sans" panose="020B0606030504020204" pitchFamily="34" charset="0"/>
              </a:rPr>
              <a:t>Tekstil Taşımacılığı (Askılı tekstil (takım elbise, kaban vb.) , Koli veya çuval tekstil ürünleri </a:t>
            </a:r>
          </a:p>
          <a:p>
            <a:r>
              <a:rPr lang="tr-TR" sz="1300" b="1" dirty="0" err="1">
                <a:latin typeface="Open Sans" panose="020B0606030504020204" pitchFamily="34" charset="0"/>
                <a:ea typeface="Open Sans" panose="020B0606030504020204" pitchFamily="34" charset="0"/>
                <a:cs typeface="Open Sans" panose="020B0606030504020204" pitchFamily="34" charset="0"/>
              </a:rPr>
              <a:t>Genelde:Askı</a:t>
            </a:r>
            <a:r>
              <a:rPr lang="tr-TR" sz="1300" b="1" dirty="0">
                <a:latin typeface="Open Sans" panose="020B0606030504020204" pitchFamily="34" charset="0"/>
                <a:ea typeface="Open Sans" panose="020B0606030504020204" pitchFamily="34" charset="0"/>
                <a:cs typeface="Open Sans" panose="020B0606030504020204" pitchFamily="34" charset="0"/>
              </a:rPr>
              <a:t> boruları (</a:t>
            </a:r>
            <a:r>
              <a:rPr lang="tr-TR" sz="1300" b="1" dirty="0" err="1">
                <a:latin typeface="Open Sans" panose="020B0606030504020204" pitchFamily="34" charset="0"/>
                <a:ea typeface="Open Sans" panose="020B0606030504020204" pitchFamily="34" charset="0"/>
                <a:cs typeface="Open Sans" panose="020B0606030504020204" pitchFamily="34" charset="0"/>
              </a:rPr>
              <a:t>hanger</a:t>
            </a:r>
            <a:r>
              <a:rPr lang="tr-TR" sz="1300" b="1" dirty="0">
                <a:latin typeface="Open Sans" panose="020B0606030504020204" pitchFamily="34" charset="0"/>
                <a:ea typeface="Open Sans" panose="020B0606030504020204" pitchFamily="34" charset="0"/>
                <a:cs typeface="Open Sans" panose="020B0606030504020204" pitchFamily="34" charset="0"/>
              </a:rPr>
              <a:t> bar sistemi)</a:t>
            </a:r>
            <a:r>
              <a:rPr lang="tr-TR" sz="1300" dirty="0">
                <a:latin typeface="Open Sans" panose="020B0606030504020204" pitchFamily="34" charset="0"/>
                <a:ea typeface="Open Sans" panose="020B0606030504020204" pitchFamily="34" charset="0"/>
                <a:cs typeface="Open Sans" panose="020B0606030504020204" pitchFamily="34" charset="0"/>
              </a:rPr>
              <a:t> ,Nem ve toza karşı koruma ,Temiz iç yüzey</a:t>
            </a:r>
          </a:p>
          <a:p>
            <a:r>
              <a:rPr lang="tr-TR" sz="1300" dirty="0">
                <a:latin typeface="Open Sans" panose="020B0606030504020204" pitchFamily="34" charset="0"/>
                <a:ea typeface="Open Sans" panose="020B0606030504020204" pitchFamily="34" charset="0"/>
                <a:cs typeface="Open Sans" panose="020B0606030504020204" pitchFamily="34" charset="0"/>
              </a:rPr>
              <a:t>Koli ve Paketli Ürün Taşımacılığı (Kargo, e-ticaret </a:t>
            </a:r>
            <a:r>
              <a:rPr lang="tr-TR" sz="1300" dirty="0" err="1">
                <a:latin typeface="Open Sans" panose="020B0606030504020204" pitchFamily="34" charset="0"/>
                <a:ea typeface="Open Sans" panose="020B0606030504020204" pitchFamily="34" charset="0"/>
                <a:cs typeface="Open Sans" panose="020B0606030504020204" pitchFamily="34" charset="0"/>
              </a:rPr>
              <a:t>ürünleri,Gıda</a:t>
            </a:r>
            <a:r>
              <a:rPr lang="tr-TR" sz="1300" dirty="0">
                <a:latin typeface="Open Sans" panose="020B0606030504020204" pitchFamily="34" charset="0"/>
                <a:ea typeface="Open Sans" panose="020B0606030504020204" pitchFamily="34" charset="0"/>
                <a:cs typeface="Open Sans" panose="020B0606030504020204" pitchFamily="34" charset="0"/>
              </a:rPr>
              <a:t> dışı paketli ürünler ) Genelde: Düz iç hacim → maksimum </a:t>
            </a:r>
            <a:r>
              <a:rPr lang="tr-TR" sz="1300" dirty="0" err="1">
                <a:latin typeface="Open Sans" panose="020B0606030504020204" pitchFamily="34" charset="0"/>
                <a:ea typeface="Open Sans" panose="020B0606030504020204" pitchFamily="34" charset="0"/>
                <a:cs typeface="Open Sans" panose="020B0606030504020204" pitchFamily="34" charset="0"/>
              </a:rPr>
              <a:t>istifleme,Forklift</a:t>
            </a:r>
            <a:r>
              <a:rPr lang="tr-TR" sz="1300" dirty="0">
                <a:latin typeface="Open Sans" panose="020B0606030504020204" pitchFamily="34" charset="0"/>
                <a:ea typeface="Open Sans" panose="020B0606030504020204" pitchFamily="34" charset="0"/>
                <a:cs typeface="Open Sans" panose="020B0606030504020204" pitchFamily="34" charset="0"/>
              </a:rPr>
              <a:t>/palet uygunluk</a:t>
            </a:r>
          </a:p>
          <a:p>
            <a:r>
              <a:rPr lang="tr-TR" sz="1300" dirty="0">
                <a:latin typeface="Open Sans" panose="020B0606030504020204" pitchFamily="34" charset="0"/>
                <a:ea typeface="Open Sans" panose="020B0606030504020204" pitchFamily="34" charset="0"/>
                <a:cs typeface="Open Sans" panose="020B0606030504020204" pitchFamily="34" charset="0"/>
              </a:rPr>
              <a:t>Sanayi Ürünleri Taşımacılığı (Makine parçaları ,Yedek </a:t>
            </a:r>
            <a:r>
              <a:rPr lang="tr-TR" sz="1300" dirty="0" err="1">
                <a:latin typeface="Open Sans" panose="020B0606030504020204" pitchFamily="34" charset="0"/>
                <a:ea typeface="Open Sans" panose="020B0606030504020204" pitchFamily="34" charset="0"/>
                <a:cs typeface="Open Sans" panose="020B0606030504020204" pitchFamily="34" charset="0"/>
              </a:rPr>
              <a:t>parça,Metal</a:t>
            </a:r>
            <a:r>
              <a:rPr lang="tr-TR" sz="1300" dirty="0">
                <a:latin typeface="Open Sans" panose="020B0606030504020204" pitchFamily="34" charset="0"/>
                <a:ea typeface="Open Sans" panose="020B0606030504020204" pitchFamily="34" charset="0"/>
                <a:cs typeface="Open Sans" panose="020B0606030504020204" pitchFamily="34" charset="0"/>
              </a:rPr>
              <a:t> veya plastik ürünler,) Genelde: </a:t>
            </a:r>
            <a:r>
              <a:rPr lang="tr-TR" sz="1300" b="1" dirty="0">
                <a:latin typeface="Open Sans" panose="020B0606030504020204" pitchFamily="34" charset="0"/>
                <a:ea typeface="Open Sans" panose="020B0606030504020204" pitchFamily="34" charset="0"/>
                <a:cs typeface="Open Sans" panose="020B0606030504020204" pitchFamily="34" charset="0"/>
              </a:rPr>
              <a:t>Ağır hizmet taban</a:t>
            </a:r>
            <a:r>
              <a:rPr lang="tr-TR" sz="1300" dirty="0">
                <a:latin typeface="Open Sans" panose="020B0606030504020204" pitchFamily="34" charset="0"/>
                <a:ea typeface="Open Sans" panose="020B0606030504020204" pitchFamily="34" charset="0"/>
                <a:cs typeface="Open Sans" panose="020B0606030504020204" pitchFamily="34" charset="0"/>
              </a:rPr>
              <a:t> ,Çelik zemin tercih edilir</a:t>
            </a:r>
          </a:p>
          <a:p>
            <a:r>
              <a:rPr lang="tr-TR" sz="1300" dirty="0">
                <a:latin typeface="Open Sans" panose="020B0606030504020204" pitchFamily="34" charset="0"/>
                <a:ea typeface="Open Sans" panose="020B0606030504020204" pitchFamily="34" charset="0"/>
                <a:cs typeface="Open Sans" panose="020B0606030504020204" pitchFamily="34" charset="0"/>
              </a:rPr>
              <a:t>Hassas Ürün Taşımacılığı  ( Elektronik ürünler , Cam ürünler, Dekoratif malzemeler )</a:t>
            </a:r>
          </a:p>
          <a:p>
            <a:endParaRPr lang="tr-TR" sz="1400" dirty="0">
              <a:latin typeface="Open Sans" panose="020B0606030504020204" pitchFamily="34" charset="0"/>
              <a:ea typeface="Open Sans" panose="020B0606030504020204" pitchFamily="34" charset="0"/>
              <a:cs typeface="Open Sans" panose="020B0606030504020204" pitchFamily="34" charset="0"/>
            </a:endParaRPr>
          </a:p>
        </p:txBody>
      </p:sp>
      <p:sp>
        <p:nvSpPr>
          <p:cNvPr id="20" name="Metin kutusu 19">
            <a:extLst>
              <a:ext uri="{FF2B5EF4-FFF2-40B4-BE49-F238E27FC236}">
                <a16:creationId xmlns:a16="http://schemas.microsoft.com/office/drawing/2014/main" id="{FE94C03D-03E1-AD00-F8CE-585E1BFBC638}"/>
              </a:ext>
            </a:extLst>
          </p:cNvPr>
          <p:cNvSpPr txBox="1"/>
          <p:nvPr/>
        </p:nvSpPr>
        <p:spPr>
          <a:xfrm>
            <a:off x="5442504" y="5488646"/>
            <a:ext cx="5449060" cy="2462213"/>
          </a:xfrm>
          <a:prstGeom prst="rect">
            <a:avLst/>
          </a:prstGeom>
          <a:noFill/>
        </p:spPr>
        <p:txBody>
          <a:bodyPr wrap="square">
            <a:spAutoFit/>
          </a:bodyPr>
          <a:lstStyle/>
          <a:p>
            <a:r>
              <a:rPr lang="tr-TR" sz="1400" b="1" dirty="0">
                <a:latin typeface="Open Sans" panose="020B0606030504020204" pitchFamily="34" charset="0"/>
                <a:ea typeface="Open Sans" panose="020B0606030504020204" pitchFamily="34" charset="0"/>
                <a:cs typeface="Open Sans" panose="020B0606030504020204" pitchFamily="34" charset="0"/>
              </a:rPr>
              <a:t>Tam koruma sağlar</a:t>
            </a:r>
            <a:br>
              <a:rPr lang="tr-TR" sz="1400" dirty="0">
                <a:latin typeface="Open Sans" panose="020B0606030504020204" pitchFamily="34" charset="0"/>
                <a:ea typeface="Open Sans" panose="020B0606030504020204" pitchFamily="34" charset="0"/>
                <a:cs typeface="Open Sans" panose="020B0606030504020204" pitchFamily="34" charset="0"/>
              </a:rPr>
            </a:br>
            <a:r>
              <a:rPr lang="tr-TR" sz="1400" dirty="0">
                <a:latin typeface="Open Sans" panose="020B0606030504020204" pitchFamily="34" charset="0"/>
                <a:ea typeface="Open Sans" panose="020B0606030504020204" pitchFamily="34" charset="0"/>
                <a:cs typeface="Open Sans" panose="020B0606030504020204" pitchFamily="34" charset="0"/>
              </a:rPr>
              <a:t>Yağmur, rüzgar, toz ve güneşten yükü tamamen korur </a:t>
            </a:r>
          </a:p>
          <a:p>
            <a:r>
              <a:rPr lang="tr-TR" sz="1400" b="1" dirty="0">
                <a:latin typeface="Open Sans" panose="020B0606030504020204" pitchFamily="34" charset="0"/>
                <a:ea typeface="Open Sans" panose="020B0606030504020204" pitchFamily="34" charset="0"/>
                <a:cs typeface="Open Sans" panose="020B0606030504020204" pitchFamily="34" charset="0"/>
              </a:rPr>
              <a:t>Güvenlidir</a:t>
            </a:r>
            <a:br>
              <a:rPr lang="tr-TR" sz="1400" dirty="0">
                <a:latin typeface="Open Sans" panose="020B0606030504020204" pitchFamily="34" charset="0"/>
                <a:ea typeface="Open Sans" panose="020B0606030504020204" pitchFamily="34" charset="0"/>
                <a:cs typeface="Open Sans" panose="020B0606030504020204" pitchFamily="34" charset="0"/>
              </a:rPr>
            </a:br>
            <a:r>
              <a:rPr lang="tr-TR" sz="1400" dirty="0">
                <a:latin typeface="Open Sans" panose="020B0606030504020204" pitchFamily="34" charset="0"/>
                <a:ea typeface="Open Sans" panose="020B0606030504020204" pitchFamily="34" charset="0"/>
                <a:cs typeface="Open Sans" panose="020B0606030504020204" pitchFamily="34" charset="0"/>
              </a:rPr>
              <a:t>Kilitlenebilir yapısı sayesinde hırsızlığa karşı daha dayanıklıdır </a:t>
            </a:r>
          </a:p>
          <a:p>
            <a:r>
              <a:rPr lang="tr-TR" sz="1400" b="1" dirty="0">
                <a:latin typeface="Open Sans" panose="020B0606030504020204" pitchFamily="34" charset="0"/>
                <a:ea typeface="Open Sans" panose="020B0606030504020204" pitchFamily="34" charset="0"/>
                <a:cs typeface="Open Sans" panose="020B0606030504020204" pitchFamily="34" charset="0"/>
              </a:rPr>
              <a:t>Dayanıklıdır</a:t>
            </a:r>
            <a:br>
              <a:rPr lang="tr-TR" sz="1400" dirty="0">
                <a:latin typeface="Open Sans" panose="020B0606030504020204" pitchFamily="34" charset="0"/>
                <a:ea typeface="Open Sans" panose="020B0606030504020204" pitchFamily="34" charset="0"/>
                <a:cs typeface="Open Sans" panose="020B0606030504020204" pitchFamily="34" charset="0"/>
              </a:rPr>
            </a:br>
            <a:r>
              <a:rPr lang="tr-TR" sz="1400" dirty="0">
                <a:latin typeface="Open Sans" panose="020B0606030504020204" pitchFamily="34" charset="0"/>
                <a:ea typeface="Open Sans" panose="020B0606030504020204" pitchFamily="34" charset="0"/>
                <a:cs typeface="Open Sans" panose="020B0606030504020204" pitchFamily="34" charset="0"/>
              </a:rPr>
              <a:t>Sac yapı, tente kasalara göre çok daha uzun ömürlüdür </a:t>
            </a:r>
          </a:p>
          <a:p>
            <a:r>
              <a:rPr lang="tr-TR" sz="1400" b="1" dirty="0">
                <a:latin typeface="Open Sans" panose="020B0606030504020204" pitchFamily="34" charset="0"/>
                <a:ea typeface="Open Sans" panose="020B0606030504020204" pitchFamily="34" charset="0"/>
                <a:cs typeface="Open Sans" panose="020B0606030504020204" pitchFamily="34" charset="0"/>
              </a:rPr>
              <a:t>Düzenli yükleme imkanı sunar</a:t>
            </a:r>
            <a:br>
              <a:rPr lang="tr-TR" sz="1400" dirty="0">
                <a:latin typeface="Open Sans" panose="020B0606030504020204" pitchFamily="34" charset="0"/>
                <a:ea typeface="Open Sans" panose="020B0606030504020204" pitchFamily="34" charset="0"/>
                <a:cs typeface="Open Sans" panose="020B0606030504020204" pitchFamily="34" charset="0"/>
              </a:rPr>
            </a:br>
            <a:r>
              <a:rPr lang="tr-TR" sz="1400" dirty="0">
                <a:latin typeface="Open Sans" panose="020B0606030504020204" pitchFamily="34" charset="0"/>
                <a:ea typeface="Open Sans" panose="020B0606030504020204" pitchFamily="34" charset="0"/>
                <a:cs typeface="Open Sans" panose="020B0606030504020204" pitchFamily="34" charset="0"/>
              </a:rPr>
              <a:t>İç hacim düzgün olduğu için istifleme kolaydır </a:t>
            </a:r>
          </a:p>
          <a:p>
            <a:r>
              <a:rPr lang="tr-TR" sz="1400" b="1" dirty="0">
                <a:latin typeface="Open Sans" panose="020B0606030504020204" pitchFamily="34" charset="0"/>
                <a:ea typeface="Open Sans" panose="020B0606030504020204" pitchFamily="34" charset="0"/>
                <a:cs typeface="Open Sans" panose="020B0606030504020204" pitchFamily="34" charset="0"/>
              </a:rPr>
              <a:t>Profesyonel görünüm</a:t>
            </a:r>
            <a:br>
              <a:rPr lang="tr-TR" sz="1400" dirty="0">
                <a:latin typeface="Open Sans" panose="020B0606030504020204" pitchFamily="34" charset="0"/>
                <a:ea typeface="Open Sans" panose="020B0606030504020204" pitchFamily="34" charset="0"/>
                <a:cs typeface="Open Sans" panose="020B0606030504020204" pitchFamily="34" charset="0"/>
              </a:rPr>
            </a:br>
            <a:r>
              <a:rPr lang="tr-TR" sz="1400" dirty="0">
                <a:latin typeface="Open Sans" panose="020B0606030504020204" pitchFamily="34" charset="0"/>
                <a:ea typeface="Open Sans" panose="020B0606030504020204" pitchFamily="34" charset="0"/>
                <a:cs typeface="Open Sans" panose="020B0606030504020204" pitchFamily="34" charset="0"/>
              </a:rPr>
              <a:t>Kurumsal taşımacılıkta tercih edilir</a:t>
            </a:r>
          </a:p>
          <a:p>
            <a:endParaRPr lang="tr-TR" sz="1400" dirty="0">
              <a:latin typeface="Open Sans" panose="020B0606030504020204" pitchFamily="34" charset="0"/>
              <a:ea typeface="Open Sans" panose="020B0606030504020204" pitchFamily="34" charset="0"/>
              <a:cs typeface="Open Sans" panose="020B0606030504020204" pitchFamily="34" charset="0"/>
            </a:endParaRPr>
          </a:p>
        </p:txBody>
      </p:sp>
      <p:pic>
        <p:nvPicPr>
          <p:cNvPr id="24" name="Resim 23">
            <a:extLst>
              <a:ext uri="{FF2B5EF4-FFF2-40B4-BE49-F238E27FC236}">
                <a16:creationId xmlns:a16="http://schemas.microsoft.com/office/drawing/2014/main" id="{DA6AEAD7-E4CF-F754-B173-1236CCA8583F}"/>
              </a:ext>
            </a:extLst>
          </p:cNvPr>
          <p:cNvPicPr>
            <a:picLocks noChangeAspect="1"/>
          </p:cNvPicPr>
          <p:nvPr/>
        </p:nvPicPr>
        <p:blipFill>
          <a:blip r:embed="rId2"/>
          <a:stretch>
            <a:fillRect/>
          </a:stretch>
        </p:blipFill>
        <p:spPr>
          <a:xfrm>
            <a:off x="145001" y="1406306"/>
            <a:ext cx="4919209" cy="3435576"/>
          </a:xfrm>
          <a:prstGeom prst="rect">
            <a:avLst/>
          </a:prstGeom>
        </p:spPr>
      </p:pic>
      <p:pic>
        <p:nvPicPr>
          <p:cNvPr id="28" name="Resim 27">
            <a:extLst>
              <a:ext uri="{FF2B5EF4-FFF2-40B4-BE49-F238E27FC236}">
                <a16:creationId xmlns:a16="http://schemas.microsoft.com/office/drawing/2014/main" id="{F83B5187-77A0-3600-F662-1769D51EC5DE}"/>
              </a:ext>
            </a:extLst>
          </p:cNvPr>
          <p:cNvPicPr>
            <a:picLocks noChangeAspect="1"/>
          </p:cNvPicPr>
          <p:nvPr/>
        </p:nvPicPr>
        <p:blipFill>
          <a:blip r:embed="rId3"/>
          <a:stretch>
            <a:fillRect/>
          </a:stretch>
        </p:blipFill>
        <p:spPr>
          <a:xfrm>
            <a:off x="5442504" y="1406740"/>
            <a:ext cx="5223121" cy="3435576"/>
          </a:xfrm>
          <a:prstGeom prst="rect">
            <a:avLst/>
          </a:prstGeom>
        </p:spPr>
      </p:pic>
      <p:pic>
        <p:nvPicPr>
          <p:cNvPr id="30" name="Resim 29">
            <a:extLst>
              <a:ext uri="{FF2B5EF4-FFF2-40B4-BE49-F238E27FC236}">
                <a16:creationId xmlns:a16="http://schemas.microsoft.com/office/drawing/2014/main" id="{80BA8E85-C352-8A63-1D40-C8612A6596FF}"/>
              </a:ext>
            </a:extLst>
          </p:cNvPr>
          <p:cNvPicPr>
            <a:picLocks noChangeAspect="1"/>
          </p:cNvPicPr>
          <p:nvPr/>
        </p:nvPicPr>
        <p:blipFill>
          <a:blip r:embed="rId4"/>
          <a:stretch>
            <a:fillRect/>
          </a:stretch>
        </p:blipFill>
        <p:spPr>
          <a:xfrm>
            <a:off x="10822820" y="1358453"/>
            <a:ext cx="5223121" cy="3435577"/>
          </a:xfrm>
          <a:prstGeom prst="rect">
            <a:avLst/>
          </a:prstGeom>
        </p:spPr>
      </p:pic>
      <p:pic>
        <p:nvPicPr>
          <p:cNvPr id="2" name="Resim 1">
            <a:extLst>
              <a:ext uri="{FF2B5EF4-FFF2-40B4-BE49-F238E27FC236}">
                <a16:creationId xmlns:a16="http://schemas.microsoft.com/office/drawing/2014/main" id="{7EC97F41-77F9-1DFA-F74A-FEA42C8AF826}"/>
              </a:ext>
            </a:extLst>
          </p:cNvPr>
          <p:cNvPicPr>
            <a:picLocks noChangeAspect="1"/>
          </p:cNvPicPr>
          <p:nvPr/>
        </p:nvPicPr>
        <p:blipFill>
          <a:blip r:embed="rId5"/>
          <a:stretch>
            <a:fillRect/>
          </a:stretch>
        </p:blipFill>
        <p:spPr>
          <a:xfrm>
            <a:off x="13899367" y="185161"/>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Dikdörtgen 2">
            <a:extLst>
              <a:ext uri="{FF2B5EF4-FFF2-40B4-BE49-F238E27FC236}">
                <a16:creationId xmlns:a16="http://schemas.microsoft.com/office/drawing/2014/main" id="{CD302106-416A-FF2E-E9F7-44C2E2FEEAD1}"/>
              </a:ext>
            </a:extLst>
          </p:cNvPr>
          <p:cNvSpPr/>
          <p:nvPr/>
        </p:nvSpPr>
        <p:spPr>
          <a:xfrm>
            <a:off x="12497" y="0"/>
            <a:ext cx="16051416" cy="903605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tr-TR"/>
          </a:p>
        </p:txBody>
      </p:sp>
    </p:spTree>
    <p:extLst>
      <p:ext uri="{BB962C8B-B14F-4D97-AF65-F5344CB8AC3E}">
        <p14:creationId xmlns:p14="http://schemas.microsoft.com/office/powerpoint/2010/main" val="16971742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E8FD05-45C8-5822-A5D6-0C99CB999F23}"/>
            </a:ext>
          </a:extLst>
        </p:cNvPr>
        <p:cNvGrpSpPr/>
        <p:nvPr/>
      </p:nvGrpSpPr>
      <p:grpSpPr>
        <a:xfrm>
          <a:off x="0" y="0"/>
          <a:ext cx="0" cy="0"/>
          <a:chOff x="0" y="0"/>
          <a:chExt cx="0" cy="0"/>
        </a:xfrm>
      </p:grpSpPr>
      <p:sp>
        <p:nvSpPr>
          <p:cNvPr id="5" name="Metin kutusu 4">
            <a:extLst>
              <a:ext uri="{FF2B5EF4-FFF2-40B4-BE49-F238E27FC236}">
                <a16:creationId xmlns:a16="http://schemas.microsoft.com/office/drawing/2014/main" id="{5D025189-DBCB-A19A-B511-AEFA5F2BA464}"/>
              </a:ext>
            </a:extLst>
          </p:cNvPr>
          <p:cNvSpPr txBox="1"/>
          <p:nvPr/>
        </p:nvSpPr>
        <p:spPr>
          <a:xfrm>
            <a:off x="75333" y="375881"/>
            <a:ext cx="3062722" cy="369332"/>
          </a:xfrm>
          <a:prstGeom prst="rect">
            <a:avLst/>
          </a:prstGeom>
          <a:noFill/>
        </p:spPr>
        <p:txBody>
          <a:bodyPr wrap="square">
            <a:spAutoFit/>
          </a:bodyPr>
          <a:lstStyle/>
          <a:p>
            <a:r>
              <a:rPr lang="tr-TR" b="1" cap="all" dirty="0">
                <a:solidFill>
                  <a:srgbClr val="323239"/>
                </a:solidFill>
                <a:latin typeface="Montserrat" panose="00000500000000000000" pitchFamily="2" charset="-94"/>
              </a:rPr>
              <a:t>KAPALI SAC kasalar</a:t>
            </a:r>
          </a:p>
        </p:txBody>
      </p:sp>
      <p:sp>
        <p:nvSpPr>
          <p:cNvPr id="7" name="Metin kutusu 6">
            <a:extLst>
              <a:ext uri="{FF2B5EF4-FFF2-40B4-BE49-F238E27FC236}">
                <a16:creationId xmlns:a16="http://schemas.microsoft.com/office/drawing/2014/main" id="{8B6542EB-ACD6-CD50-6D0A-D404171BB208}"/>
              </a:ext>
            </a:extLst>
          </p:cNvPr>
          <p:cNvSpPr txBox="1"/>
          <p:nvPr/>
        </p:nvSpPr>
        <p:spPr>
          <a:xfrm>
            <a:off x="88322" y="835823"/>
            <a:ext cx="8032172" cy="3970318"/>
          </a:xfrm>
          <a:prstGeom prst="rect">
            <a:avLst/>
          </a:prstGeom>
          <a:noFill/>
        </p:spPr>
        <p:txBody>
          <a:bodyPr wrap="square">
            <a:spAutoFit/>
          </a:bodyPr>
          <a:lstStyle/>
          <a:p>
            <a:r>
              <a:rPr lang="tr-TR" sz="1400" b="1" dirty="0"/>
              <a:t>Kapalı Sac Kasa – Güvenli ve Profesyonel Taşımanın En Sağlam Yolu</a:t>
            </a:r>
          </a:p>
          <a:p>
            <a:r>
              <a:rPr lang="tr-TR" sz="1400" dirty="0"/>
              <a:t>Bu gördüğün kapalı sac kasa, yükünü </a:t>
            </a:r>
            <a:r>
              <a:rPr lang="tr-TR" sz="1400" b="1" dirty="0"/>
              <a:t>dış etkenlerden tamamen koruyan</a:t>
            </a:r>
            <a:r>
              <a:rPr lang="tr-TR" sz="1400" dirty="0"/>
              <a:t>, uzun ömürlü ve profesyonel taşımacılık için üretilmiş bir üst yapıdır.</a:t>
            </a:r>
          </a:p>
          <a:p>
            <a:r>
              <a:rPr lang="tr-TR" sz="1400" dirty="0"/>
              <a:t>Senin işin ne olursa olsun — ister ev eşyası, ister tekstil, ister koli taşımacılığı — bu kasa sana </a:t>
            </a:r>
            <a:r>
              <a:rPr lang="tr-TR" sz="1400" b="1" dirty="0"/>
              <a:t>güvenli, düzenli ve sorunsuz taşıma</a:t>
            </a:r>
            <a:r>
              <a:rPr lang="tr-TR" sz="1400" dirty="0"/>
              <a:t> sağlar.</a:t>
            </a:r>
          </a:p>
          <a:p>
            <a:endParaRPr lang="tr-TR" sz="1400" dirty="0"/>
          </a:p>
          <a:p>
            <a:r>
              <a:rPr lang="tr-TR" sz="1400" b="1" dirty="0"/>
              <a:t>Neden Bu Kasa?</a:t>
            </a:r>
          </a:p>
          <a:p>
            <a:r>
              <a:rPr lang="tr-TR" sz="1400" dirty="0"/>
              <a:t>Öncelikle en önemli konu: </a:t>
            </a:r>
            <a:r>
              <a:rPr lang="tr-TR" sz="1400" b="1" dirty="0"/>
              <a:t>güvenlik</a:t>
            </a:r>
            <a:endParaRPr lang="tr-TR" sz="1400" dirty="0"/>
          </a:p>
          <a:p>
            <a:r>
              <a:rPr lang="tr-TR" sz="1400" dirty="0"/>
              <a:t>Yükün yağmurdan, rüzgardan, tozdan etkilenmez </a:t>
            </a:r>
          </a:p>
          <a:p>
            <a:r>
              <a:rPr lang="tr-TR" sz="1400" dirty="0"/>
              <a:t>Kapalı ve kilitli sistem sayesinde dış müdahaleye karşı korumalıdır </a:t>
            </a:r>
          </a:p>
          <a:p>
            <a:r>
              <a:rPr lang="tr-TR" sz="1400" dirty="0"/>
              <a:t>Özellikle değerli yüklerde içinin rahat olmasını sağlar</a:t>
            </a:r>
          </a:p>
          <a:p>
            <a:r>
              <a:rPr lang="tr-TR" sz="1400" b="1" dirty="0"/>
              <a:t>Sağlamlık Konusu</a:t>
            </a:r>
          </a:p>
          <a:p>
            <a:r>
              <a:rPr lang="tr-TR" sz="1400" dirty="0"/>
              <a:t>Bu kasa sıradan bir kaplama değil:</a:t>
            </a:r>
          </a:p>
          <a:p>
            <a:r>
              <a:rPr lang="tr-TR" sz="1400" dirty="0"/>
              <a:t>İçinde </a:t>
            </a:r>
            <a:r>
              <a:rPr lang="tr-TR" sz="1400" b="1" dirty="0"/>
              <a:t>çelik taşıyıcı iskelet</a:t>
            </a:r>
            <a:r>
              <a:rPr lang="tr-TR" sz="1400" dirty="0"/>
              <a:t> var </a:t>
            </a:r>
          </a:p>
          <a:p>
            <a:r>
              <a:rPr lang="tr-TR" sz="1400" dirty="0"/>
              <a:t>Darbeye, yola ve ağır yüke dayanacak şekilde üretilir </a:t>
            </a:r>
          </a:p>
          <a:p>
            <a:r>
              <a:rPr lang="tr-TR" sz="1400" dirty="0"/>
              <a:t>Tente kasalar gibi zamanla yıpranmaz, sarkmaz </a:t>
            </a:r>
          </a:p>
          <a:p>
            <a:r>
              <a:rPr lang="tr-TR" sz="1400" dirty="0"/>
              <a:t>Yani bir kere yaptırırsın, uzun yıllar kullanırsın</a:t>
            </a:r>
          </a:p>
          <a:p>
            <a:endParaRPr lang="tr-TR" sz="1400" dirty="0"/>
          </a:p>
        </p:txBody>
      </p:sp>
      <p:graphicFrame>
        <p:nvGraphicFramePr>
          <p:cNvPr id="17" name="Tablo 16">
            <a:extLst>
              <a:ext uri="{FF2B5EF4-FFF2-40B4-BE49-F238E27FC236}">
                <a16:creationId xmlns:a16="http://schemas.microsoft.com/office/drawing/2014/main" id="{DBB6DC62-6C65-0C61-C56C-B33A05E23856}"/>
              </a:ext>
            </a:extLst>
          </p:cNvPr>
          <p:cNvGraphicFramePr>
            <a:graphicFrameLocks noGrp="1"/>
          </p:cNvGraphicFramePr>
          <p:nvPr>
            <p:extLst>
              <p:ext uri="{D42A27DB-BD31-4B8C-83A1-F6EECF244321}">
                <p14:modId xmlns:p14="http://schemas.microsoft.com/office/powerpoint/2010/main" val="1936605048"/>
              </p:ext>
            </p:extLst>
          </p:nvPr>
        </p:nvGraphicFramePr>
        <p:xfrm>
          <a:off x="75333" y="4592531"/>
          <a:ext cx="10709276" cy="2307146"/>
        </p:xfrm>
        <a:graphic>
          <a:graphicData uri="http://schemas.openxmlformats.org/drawingml/2006/table">
            <a:tbl>
              <a:tblPr firstRow="1" bandRow="1">
                <a:tableStyleId>{5C22544A-7EE6-4342-B048-85BDC9FD1C3A}</a:tableStyleId>
              </a:tblPr>
              <a:tblGrid>
                <a:gridCol w="2800351">
                  <a:extLst>
                    <a:ext uri="{9D8B030D-6E8A-4147-A177-3AD203B41FA5}">
                      <a16:colId xmlns:a16="http://schemas.microsoft.com/office/drawing/2014/main" val="446036152"/>
                    </a:ext>
                  </a:extLst>
                </a:gridCol>
                <a:gridCol w="7908925">
                  <a:extLst>
                    <a:ext uri="{9D8B030D-6E8A-4147-A177-3AD203B41FA5}">
                      <a16:colId xmlns:a16="http://schemas.microsoft.com/office/drawing/2014/main" val="3596108212"/>
                    </a:ext>
                  </a:extLst>
                </a:gridCol>
              </a:tblGrid>
              <a:tr h="370840">
                <a:tc gridSpan="2">
                  <a:txBody>
                    <a:bodyPr/>
                    <a:lstStyle/>
                    <a:p>
                      <a:endParaRPr lang="tr-TR" dirty="0"/>
                    </a:p>
                  </a:txBody>
                  <a:tcPr/>
                </a:tc>
                <a:tc hMerge="1">
                  <a:txBody>
                    <a:bodyPr/>
                    <a:lstStyle/>
                    <a:p>
                      <a:endParaRPr lang="tr-TR" dirty="0"/>
                    </a:p>
                  </a:txBody>
                  <a:tcPr/>
                </a:tc>
                <a:extLst>
                  <a:ext uri="{0D108BD9-81ED-4DB2-BD59-A6C34878D82A}">
                    <a16:rowId xmlns:a16="http://schemas.microsoft.com/office/drawing/2014/main" val="2779006473"/>
                  </a:ext>
                </a:extLst>
              </a:tr>
              <a:tr h="370840">
                <a:tc>
                  <a:txBody>
                    <a:bodyPr/>
                    <a:lstStyle/>
                    <a:p>
                      <a:pPr>
                        <a:buNone/>
                      </a:pPr>
                      <a:r>
                        <a:rPr lang="tr-TR" sz="1400" b="1" dirty="0">
                          <a:effectLst/>
                        </a:rPr>
                        <a:t>Taşıyıcı İskelet</a:t>
                      </a:r>
                      <a:endParaRPr lang="tr-TR" sz="1400" dirty="0">
                        <a:effectLst/>
                      </a:endParaRPr>
                    </a:p>
                  </a:txBody>
                  <a:tcPr anchor="ctr"/>
                </a:tc>
                <a:tc>
                  <a:txBody>
                    <a:bodyPr/>
                    <a:lstStyle/>
                    <a:p>
                      <a:pPr marL="0" marR="0" lvl="0" indent="0" algn="l" defTabSz="1204813" rtl="0" eaLnBrk="1" fontAlgn="auto" latinLnBrk="0" hangingPunct="1">
                        <a:lnSpc>
                          <a:spcPct val="100000"/>
                        </a:lnSpc>
                        <a:spcBef>
                          <a:spcPts val="0"/>
                        </a:spcBef>
                        <a:spcAft>
                          <a:spcPts val="0"/>
                        </a:spcAft>
                        <a:buClrTx/>
                        <a:buSzTx/>
                        <a:buFontTx/>
                        <a:buNone/>
                        <a:tabLst/>
                        <a:defRPr/>
                      </a:pPr>
                      <a:r>
                        <a:rPr lang="tr-TR" sz="1400" dirty="0"/>
                        <a:t>ST37 / ST52 çelik (</a:t>
                      </a:r>
                      <a:r>
                        <a:rPr lang="tr-TR" sz="1400" kern="1200" dirty="0">
                          <a:solidFill>
                            <a:schemeClr val="dk1"/>
                          </a:solidFill>
                          <a:effectLst/>
                          <a:latin typeface="+mn-lt"/>
                          <a:ea typeface="+mn-ea"/>
                          <a:cs typeface="+mn-cs"/>
                        </a:rPr>
                        <a:t>40x40x2 mm / 50x50x2 mm / 60x40x2 mm )</a:t>
                      </a:r>
                      <a:endParaRPr lang="tr-TR" sz="1400" dirty="0">
                        <a:effectLst/>
                      </a:endParaRPr>
                    </a:p>
                  </a:txBody>
                  <a:tcPr anchor="ctr"/>
                </a:tc>
                <a:extLst>
                  <a:ext uri="{0D108BD9-81ED-4DB2-BD59-A6C34878D82A}">
                    <a16:rowId xmlns:a16="http://schemas.microsoft.com/office/drawing/2014/main" val="4230529465"/>
                  </a:ext>
                </a:extLst>
              </a:tr>
              <a:tr h="370840">
                <a:tc>
                  <a:txBody>
                    <a:bodyPr/>
                    <a:lstStyle/>
                    <a:p>
                      <a:pPr>
                        <a:buNone/>
                      </a:pPr>
                      <a:r>
                        <a:rPr lang="tr-TR" sz="1400" b="1" dirty="0">
                          <a:effectLst/>
                        </a:rPr>
                        <a:t>Alt Şasi</a:t>
                      </a:r>
                      <a:endParaRPr lang="tr-TR" sz="1400" dirty="0">
                        <a:effectLst/>
                      </a:endParaRPr>
                    </a:p>
                  </a:txBody>
                  <a:tcPr anchor="ctr"/>
                </a:tc>
                <a:tc>
                  <a:txBody>
                    <a:bodyPr/>
                    <a:lstStyle/>
                    <a:p>
                      <a:pPr>
                        <a:buNone/>
                      </a:pPr>
                      <a:r>
                        <a:rPr lang="tr-TR" sz="1400" dirty="0"/>
                        <a:t>NPU / U profil / lama (NPU 80 – 120 / Lama: 80x8 mm / 100x10 mm )</a:t>
                      </a:r>
                      <a:endParaRPr lang="en-US" sz="1400" dirty="0">
                        <a:effectLst/>
                      </a:endParaRPr>
                    </a:p>
                  </a:txBody>
                  <a:tcPr anchor="ctr"/>
                </a:tc>
                <a:extLst>
                  <a:ext uri="{0D108BD9-81ED-4DB2-BD59-A6C34878D82A}">
                    <a16:rowId xmlns:a16="http://schemas.microsoft.com/office/drawing/2014/main" val="2049612988"/>
                  </a:ext>
                </a:extLst>
              </a:tr>
              <a:tr h="370840">
                <a:tc>
                  <a:txBody>
                    <a:bodyPr/>
                    <a:lstStyle/>
                    <a:p>
                      <a:pPr>
                        <a:buNone/>
                      </a:pPr>
                      <a:r>
                        <a:rPr lang="tr-TR" sz="1400" b="1" dirty="0">
                          <a:effectLst/>
                        </a:rPr>
                        <a:t>Yan Duvar ve Tavan Sacı</a:t>
                      </a:r>
                      <a:endParaRPr lang="tr-TR" sz="1400" dirty="0">
                        <a:effectLst/>
                      </a:endParaRPr>
                    </a:p>
                  </a:txBody>
                  <a:tcPr anchor="ctr"/>
                </a:tc>
                <a:tc>
                  <a:txBody>
                    <a:bodyPr/>
                    <a:lstStyle/>
                    <a:p>
                      <a:pPr>
                        <a:buNone/>
                      </a:pPr>
                      <a:r>
                        <a:rPr lang="tr-TR" sz="1400" dirty="0"/>
                        <a:t>DKP Sac (siyah sac) / Galvaniz Sac / Alüminyum Sac (hafif kasa için)</a:t>
                      </a:r>
                      <a:endParaRPr lang="tr-TR" sz="1400" dirty="0">
                        <a:effectLst/>
                      </a:endParaRPr>
                    </a:p>
                  </a:txBody>
                  <a:tcPr anchor="ctr"/>
                </a:tc>
                <a:extLst>
                  <a:ext uri="{0D108BD9-81ED-4DB2-BD59-A6C34878D82A}">
                    <a16:rowId xmlns:a16="http://schemas.microsoft.com/office/drawing/2014/main" val="227470762"/>
                  </a:ext>
                </a:extLst>
              </a:tr>
              <a:tr h="370840">
                <a:tc>
                  <a:txBody>
                    <a:bodyPr/>
                    <a:lstStyle/>
                    <a:p>
                      <a:pPr>
                        <a:buNone/>
                      </a:pPr>
                      <a:r>
                        <a:rPr lang="tr-TR" sz="1400" b="1" dirty="0">
                          <a:effectLst/>
                        </a:rPr>
                        <a:t>Yan Duvarlar </a:t>
                      </a:r>
                      <a:endParaRPr lang="tr-TR" sz="1400" dirty="0">
                        <a:effectLst/>
                      </a:endParaRPr>
                    </a:p>
                  </a:txBody>
                  <a:tcPr anchor="ctr"/>
                </a:tc>
                <a:tc>
                  <a:txBody>
                    <a:bodyPr/>
                    <a:lstStyle/>
                    <a:p>
                      <a:pPr>
                        <a:buNone/>
                      </a:pPr>
                      <a:r>
                        <a:rPr lang="tr-TR" sz="1400" dirty="0"/>
                        <a:t>0.80 mm – 1.20 mm</a:t>
                      </a:r>
                      <a:endParaRPr lang="tr-TR" sz="1400" dirty="0">
                        <a:effectLst/>
                      </a:endParaRPr>
                    </a:p>
                  </a:txBody>
                  <a:tcPr anchor="ctr"/>
                </a:tc>
                <a:extLst>
                  <a:ext uri="{0D108BD9-81ED-4DB2-BD59-A6C34878D82A}">
                    <a16:rowId xmlns:a16="http://schemas.microsoft.com/office/drawing/2014/main" val="3089999731"/>
                  </a:ext>
                </a:extLst>
              </a:tr>
              <a:tr h="370840">
                <a:tc>
                  <a:txBody>
                    <a:bodyPr/>
                    <a:lstStyle/>
                    <a:p>
                      <a:r>
                        <a:rPr lang="tr-TR" sz="1400" b="1" i="0" kern="1200" dirty="0">
                          <a:solidFill>
                            <a:schemeClr val="dk1"/>
                          </a:solidFill>
                          <a:effectLst/>
                          <a:latin typeface="+mn-lt"/>
                          <a:ea typeface="+mn-ea"/>
                          <a:cs typeface="+mn-cs"/>
                        </a:rPr>
                        <a:t>Tavan </a:t>
                      </a:r>
                      <a:endParaRPr lang="tr-TR" sz="1400" dirty="0"/>
                    </a:p>
                  </a:txBody>
                  <a:tcPr/>
                </a:tc>
                <a:tc>
                  <a:txBody>
                    <a:bodyPr/>
                    <a:lstStyle/>
                    <a:p>
                      <a:pPr>
                        <a:buNone/>
                      </a:pPr>
                      <a:r>
                        <a:rPr lang="tr-TR" sz="1400" dirty="0"/>
                        <a:t>0.60 mm – 1.00 mm</a:t>
                      </a:r>
                      <a:endParaRPr lang="tr-TR" sz="1400" dirty="0">
                        <a:effectLst/>
                      </a:endParaRPr>
                    </a:p>
                  </a:txBody>
                  <a:tcPr/>
                </a:tc>
                <a:extLst>
                  <a:ext uri="{0D108BD9-81ED-4DB2-BD59-A6C34878D82A}">
                    <a16:rowId xmlns:a16="http://schemas.microsoft.com/office/drawing/2014/main" val="831770803"/>
                  </a:ext>
                </a:extLst>
              </a:tr>
            </a:tbl>
          </a:graphicData>
        </a:graphic>
      </p:graphicFrame>
      <p:sp>
        <p:nvSpPr>
          <p:cNvPr id="13" name="Metin kutusu 12">
            <a:extLst>
              <a:ext uri="{FF2B5EF4-FFF2-40B4-BE49-F238E27FC236}">
                <a16:creationId xmlns:a16="http://schemas.microsoft.com/office/drawing/2014/main" id="{5D3BDBB1-4B0D-72BE-10FE-7EB902CFC716}"/>
              </a:ext>
            </a:extLst>
          </p:cNvPr>
          <p:cNvSpPr txBox="1"/>
          <p:nvPr/>
        </p:nvSpPr>
        <p:spPr>
          <a:xfrm>
            <a:off x="101311" y="4659523"/>
            <a:ext cx="10709276" cy="307777"/>
          </a:xfrm>
          <a:prstGeom prst="rect">
            <a:avLst/>
          </a:prstGeom>
          <a:noFill/>
        </p:spPr>
        <p:txBody>
          <a:bodyPr wrap="square">
            <a:spAutoFit/>
          </a:bodyPr>
          <a:lstStyle/>
          <a:p>
            <a:r>
              <a:rPr lang="tr-TR" sz="1400" b="1" cap="all" dirty="0">
                <a:solidFill>
                  <a:srgbClr val="323239"/>
                </a:solidFill>
                <a:latin typeface="Montserrat" panose="00000500000000000000" pitchFamily="2" charset="-94"/>
              </a:rPr>
              <a:t>KAPALI SAC kasaları </a:t>
            </a:r>
            <a:r>
              <a:rPr lang="tr-TR" sz="1400" b="1" i="0" cap="all" dirty="0">
                <a:solidFill>
                  <a:srgbClr val="323239"/>
                </a:solidFill>
                <a:effectLst/>
                <a:latin typeface="Montserrat" panose="00000500000000000000" pitchFamily="2" charset="-94"/>
              </a:rPr>
              <a:t>Özellikleri</a:t>
            </a:r>
          </a:p>
        </p:txBody>
      </p:sp>
      <p:graphicFrame>
        <p:nvGraphicFramePr>
          <p:cNvPr id="19" name="Tablo 18">
            <a:extLst>
              <a:ext uri="{FF2B5EF4-FFF2-40B4-BE49-F238E27FC236}">
                <a16:creationId xmlns:a16="http://schemas.microsoft.com/office/drawing/2014/main" id="{6A46060F-39DC-6921-0C28-1713566F4C28}"/>
              </a:ext>
            </a:extLst>
          </p:cNvPr>
          <p:cNvGraphicFramePr>
            <a:graphicFrameLocks noGrp="1"/>
          </p:cNvGraphicFramePr>
          <p:nvPr>
            <p:extLst>
              <p:ext uri="{D42A27DB-BD31-4B8C-83A1-F6EECF244321}">
                <p14:modId xmlns:p14="http://schemas.microsoft.com/office/powerpoint/2010/main" val="3055323787"/>
              </p:ext>
            </p:extLst>
          </p:nvPr>
        </p:nvGraphicFramePr>
        <p:xfrm>
          <a:off x="62344" y="6912908"/>
          <a:ext cx="10722265" cy="1193800"/>
        </p:xfrm>
        <a:graphic>
          <a:graphicData uri="http://schemas.openxmlformats.org/drawingml/2006/table">
            <a:tbl>
              <a:tblPr firstRow="1" bandRow="1">
                <a:tableStyleId>{5C22544A-7EE6-4342-B048-85BDC9FD1C3A}</a:tableStyleId>
              </a:tblPr>
              <a:tblGrid>
                <a:gridCol w="2803747">
                  <a:extLst>
                    <a:ext uri="{9D8B030D-6E8A-4147-A177-3AD203B41FA5}">
                      <a16:colId xmlns:a16="http://schemas.microsoft.com/office/drawing/2014/main" val="716851283"/>
                    </a:ext>
                  </a:extLst>
                </a:gridCol>
                <a:gridCol w="7918518">
                  <a:extLst>
                    <a:ext uri="{9D8B030D-6E8A-4147-A177-3AD203B41FA5}">
                      <a16:colId xmlns:a16="http://schemas.microsoft.com/office/drawing/2014/main" val="3804104771"/>
                    </a:ext>
                  </a:extLst>
                </a:gridCol>
              </a:tblGrid>
              <a:tr h="0">
                <a:tc>
                  <a:txBody>
                    <a:bodyPr/>
                    <a:lstStyle/>
                    <a:p>
                      <a:pPr>
                        <a:buNone/>
                      </a:pPr>
                      <a:r>
                        <a:rPr lang="tr-TR" sz="1400" b="1" i="0" kern="1200" dirty="0">
                          <a:solidFill>
                            <a:schemeClr val="tx1"/>
                          </a:solidFill>
                          <a:effectLst/>
                          <a:latin typeface="+mn-lt"/>
                          <a:ea typeface="+mn-ea"/>
                          <a:cs typeface="+mn-cs"/>
                        </a:rPr>
                        <a:t>Taban</a:t>
                      </a:r>
                      <a:endParaRPr lang="tr-TR" sz="1400" dirty="0">
                        <a:solidFill>
                          <a:schemeClr val="tx1"/>
                        </a:solidFill>
                        <a:effectLst/>
                      </a:endParaRPr>
                    </a:p>
                  </a:txBody>
                  <a:tcPr anchor="ctr">
                    <a:solidFill>
                      <a:schemeClr val="bg1">
                        <a:lumMod val="95000"/>
                      </a:schemeClr>
                    </a:solidFill>
                  </a:tcPr>
                </a:tc>
                <a:tc>
                  <a:txBody>
                    <a:bodyPr/>
                    <a:lstStyle/>
                    <a:p>
                      <a:pPr>
                        <a:buNone/>
                      </a:pPr>
                      <a:r>
                        <a:rPr lang="tr-TR" sz="1400" b="0" dirty="0" err="1">
                          <a:solidFill>
                            <a:schemeClr val="tx1"/>
                          </a:solidFill>
                        </a:rPr>
                        <a:t>Kontraplak</a:t>
                      </a:r>
                      <a:r>
                        <a:rPr lang="tr-TR" sz="1400" b="0" dirty="0">
                          <a:solidFill>
                            <a:schemeClr val="tx1"/>
                          </a:solidFill>
                        </a:rPr>
                        <a:t> (Marine </a:t>
                      </a:r>
                      <a:r>
                        <a:rPr lang="tr-TR" sz="1400" b="0" dirty="0" err="1">
                          <a:solidFill>
                            <a:schemeClr val="tx1"/>
                          </a:solidFill>
                        </a:rPr>
                        <a:t>plywood</a:t>
                      </a:r>
                      <a:r>
                        <a:rPr lang="tr-TR" sz="1400" b="0" dirty="0">
                          <a:solidFill>
                            <a:schemeClr val="tx1"/>
                          </a:solidFill>
                        </a:rPr>
                        <a:t>) Kalınlık: 15 mm – 21 mm / Çelik sac taban Kalınlık: 2 mm – 4 mm</a:t>
                      </a:r>
                      <a:endParaRPr lang="tr-TR" sz="1400" b="0" dirty="0">
                        <a:solidFill>
                          <a:schemeClr val="tx1"/>
                        </a:solidFill>
                        <a:effectLst/>
                      </a:endParaRPr>
                    </a:p>
                  </a:txBody>
                  <a:tcPr anchor="ctr">
                    <a:solidFill>
                      <a:schemeClr val="bg1">
                        <a:lumMod val="95000"/>
                      </a:schemeClr>
                    </a:solidFill>
                  </a:tcPr>
                </a:tc>
                <a:extLst>
                  <a:ext uri="{0D108BD9-81ED-4DB2-BD59-A6C34878D82A}">
                    <a16:rowId xmlns:a16="http://schemas.microsoft.com/office/drawing/2014/main" val="3960855256"/>
                  </a:ext>
                </a:extLst>
              </a:tr>
              <a:tr h="370840">
                <a:tc>
                  <a:txBody>
                    <a:bodyPr/>
                    <a:lstStyle/>
                    <a:p>
                      <a:pPr>
                        <a:buNone/>
                      </a:pPr>
                      <a:r>
                        <a:rPr lang="tr-TR" sz="1400" b="1" dirty="0">
                          <a:effectLst/>
                          <a:latin typeface="Aptos ( Gövde )"/>
                          <a:ea typeface="Open Sans" panose="020B0606030504020204" pitchFamily="34" charset="0"/>
                          <a:cs typeface="Open Sans" panose="020B0606030504020204" pitchFamily="34" charset="0"/>
                        </a:rPr>
                        <a:t>Kapılar </a:t>
                      </a:r>
                      <a:endParaRPr lang="tr-TR" sz="1400" dirty="0">
                        <a:effectLst/>
                        <a:latin typeface="Aptos ( Gövde )"/>
                        <a:ea typeface="Open Sans" panose="020B0606030504020204" pitchFamily="34" charset="0"/>
                        <a:cs typeface="Open Sans" panose="020B0606030504020204" pitchFamily="34" charset="0"/>
                      </a:endParaRPr>
                    </a:p>
                  </a:txBody>
                  <a:tcPr anchor="ctr"/>
                </a:tc>
                <a:tc>
                  <a:txBody>
                    <a:bodyPr/>
                    <a:lstStyle/>
                    <a:p>
                      <a:pPr>
                        <a:buNone/>
                      </a:pPr>
                      <a:r>
                        <a:rPr lang="tr-TR" sz="1400" dirty="0"/>
                        <a:t>Sac + profil çerçeve / 1.0 – 1.5 mm sac / Ağır hizmet menteşe / Paslanmaz Kilit </a:t>
                      </a:r>
                      <a:r>
                        <a:rPr lang="tr-TR" sz="1400" dirty="0" err="1"/>
                        <a:t>Kollar,Sızdırmaz</a:t>
                      </a:r>
                      <a:r>
                        <a:rPr lang="tr-TR" sz="1400" dirty="0"/>
                        <a:t> Conta</a:t>
                      </a:r>
                      <a:endParaRPr lang="tr-TR" sz="1400" dirty="0">
                        <a:effectLst/>
                      </a:endParaRPr>
                    </a:p>
                  </a:txBody>
                  <a:tcPr anchor="ctr"/>
                </a:tc>
                <a:extLst>
                  <a:ext uri="{0D108BD9-81ED-4DB2-BD59-A6C34878D82A}">
                    <a16:rowId xmlns:a16="http://schemas.microsoft.com/office/drawing/2014/main" val="2690305746"/>
                  </a:ext>
                </a:extLst>
              </a:tr>
              <a:tr h="370840">
                <a:tc>
                  <a:txBody>
                    <a:bodyPr/>
                    <a:lstStyle/>
                    <a:p>
                      <a:pPr>
                        <a:buNone/>
                      </a:pPr>
                      <a:r>
                        <a:rPr lang="tr-TR" sz="1400" b="1" i="0" kern="1200" dirty="0">
                          <a:solidFill>
                            <a:schemeClr val="dk1"/>
                          </a:solidFill>
                          <a:effectLst/>
                          <a:latin typeface="+mn-lt"/>
                          <a:ea typeface="+mn-ea"/>
                          <a:cs typeface="+mn-cs"/>
                        </a:rPr>
                        <a:t>Bağlantı ve Sabitleme Elemanları</a:t>
                      </a:r>
                      <a:endParaRPr lang="tr-TR" sz="1400" dirty="0">
                        <a:effectLst/>
                      </a:endParaRPr>
                    </a:p>
                  </a:txBody>
                  <a:tcPr anchor="ctr"/>
                </a:tc>
                <a:tc>
                  <a:txBody>
                    <a:bodyPr/>
                    <a:lstStyle/>
                    <a:p>
                      <a:pPr>
                        <a:buNone/>
                      </a:pPr>
                      <a:r>
                        <a:rPr lang="tr-TR" sz="1400" b="1" dirty="0"/>
                        <a:t>Cıvata &amp; Somun:</a:t>
                      </a:r>
                      <a:r>
                        <a:rPr lang="tr-TR" sz="1400" dirty="0"/>
                        <a:t> 8.8 / 10.9 kalite / </a:t>
                      </a:r>
                      <a:r>
                        <a:rPr lang="tr-TR" sz="1400" b="1" dirty="0"/>
                        <a:t>Perçin:</a:t>
                      </a:r>
                      <a:r>
                        <a:rPr lang="tr-TR" sz="1400" dirty="0"/>
                        <a:t> Alüminyum / çelik / </a:t>
                      </a:r>
                      <a:r>
                        <a:rPr lang="tr-TR" sz="1400" b="1" dirty="0"/>
                        <a:t>Kaynak:</a:t>
                      </a:r>
                      <a:r>
                        <a:rPr lang="tr-TR" sz="1400" dirty="0"/>
                        <a:t> </a:t>
                      </a:r>
                      <a:r>
                        <a:rPr lang="tr-TR" sz="1400" dirty="0" err="1"/>
                        <a:t>Gazaltı</a:t>
                      </a:r>
                      <a:r>
                        <a:rPr lang="tr-TR" sz="1400" dirty="0"/>
                        <a:t> (MIG/MAG)</a:t>
                      </a:r>
                      <a:endParaRPr lang="tr-TR" sz="1400" dirty="0">
                        <a:effectLst/>
                      </a:endParaRPr>
                    </a:p>
                  </a:txBody>
                  <a:tcPr anchor="ctr"/>
                </a:tc>
                <a:extLst>
                  <a:ext uri="{0D108BD9-81ED-4DB2-BD59-A6C34878D82A}">
                    <a16:rowId xmlns:a16="http://schemas.microsoft.com/office/drawing/2014/main" val="1974666612"/>
                  </a:ext>
                </a:extLst>
              </a:tr>
            </a:tbl>
          </a:graphicData>
        </a:graphic>
      </p:graphicFrame>
      <p:graphicFrame>
        <p:nvGraphicFramePr>
          <p:cNvPr id="2" name="Tablo 1">
            <a:extLst>
              <a:ext uri="{FF2B5EF4-FFF2-40B4-BE49-F238E27FC236}">
                <a16:creationId xmlns:a16="http://schemas.microsoft.com/office/drawing/2014/main" id="{639890D7-9DE5-B1F6-7EFE-629255A83729}"/>
              </a:ext>
            </a:extLst>
          </p:cNvPr>
          <p:cNvGraphicFramePr>
            <a:graphicFrameLocks noGrp="1"/>
          </p:cNvGraphicFramePr>
          <p:nvPr>
            <p:extLst>
              <p:ext uri="{D42A27DB-BD31-4B8C-83A1-F6EECF244321}">
                <p14:modId xmlns:p14="http://schemas.microsoft.com/office/powerpoint/2010/main" val="292252295"/>
              </p:ext>
            </p:extLst>
          </p:nvPr>
        </p:nvGraphicFramePr>
        <p:xfrm>
          <a:off x="83126" y="8117099"/>
          <a:ext cx="10709276" cy="336777"/>
        </p:xfrm>
        <a:graphic>
          <a:graphicData uri="http://schemas.openxmlformats.org/drawingml/2006/table">
            <a:tbl>
              <a:tblPr firstRow="1" bandRow="1">
                <a:tableStyleId>{5C22544A-7EE6-4342-B048-85BDC9FD1C3A}</a:tableStyleId>
              </a:tblPr>
              <a:tblGrid>
                <a:gridCol w="2784765">
                  <a:extLst>
                    <a:ext uri="{9D8B030D-6E8A-4147-A177-3AD203B41FA5}">
                      <a16:colId xmlns:a16="http://schemas.microsoft.com/office/drawing/2014/main" val="3751733243"/>
                    </a:ext>
                  </a:extLst>
                </a:gridCol>
                <a:gridCol w="7924511">
                  <a:extLst>
                    <a:ext uri="{9D8B030D-6E8A-4147-A177-3AD203B41FA5}">
                      <a16:colId xmlns:a16="http://schemas.microsoft.com/office/drawing/2014/main" val="3117080772"/>
                    </a:ext>
                  </a:extLst>
                </a:gridCol>
              </a:tblGrid>
              <a:tr h="336777">
                <a:tc>
                  <a:txBody>
                    <a:bodyPr/>
                    <a:lstStyle/>
                    <a:p>
                      <a:r>
                        <a:rPr lang="tr-TR" sz="1400" b="1" dirty="0">
                          <a:solidFill>
                            <a:schemeClr val="tx1"/>
                          </a:solidFill>
                          <a:latin typeface="+mj-lt"/>
                          <a:ea typeface="Open Sans" panose="020B0606030504020204" pitchFamily="34" charset="0"/>
                          <a:cs typeface="Open Sans" panose="020B0606030504020204" pitchFamily="34" charset="0"/>
                        </a:rPr>
                        <a:t>Yüzey Kaplama</a:t>
                      </a:r>
                    </a:p>
                  </a:txBody>
                  <a:tcPr>
                    <a:solidFill>
                      <a:schemeClr val="bg1">
                        <a:lumMod val="95000"/>
                      </a:schemeClr>
                    </a:solidFill>
                  </a:tcPr>
                </a:tc>
                <a:tc>
                  <a:txBody>
                    <a:bodyPr/>
                    <a:lstStyle/>
                    <a:p>
                      <a:r>
                        <a:rPr lang="tr-TR" sz="1400" b="0" dirty="0">
                          <a:solidFill>
                            <a:schemeClr val="tx1"/>
                          </a:solidFill>
                        </a:rPr>
                        <a:t>Astar: Epoksi astar / Boya: Endüstriyel boya / elektrostatik / Kalınlık: 80–120 mikron</a:t>
                      </a:r>
                    </a:p>
                  </a:txBody>
                  <a:tcPr>
                    <a:solidFill>
                      <a:schemeClr val="bg1">
                        <a:lumMod val="95000"/>
                      </a:schemeClr>
                    </a:solidFill>
                  </a:tcPr>
                </a:tc>
                <a:extLst>
                  <a:ext uri="{0D108BD9-81ED-4DB2-BD59-A6C34878D82A}">
                    <a16:rowId xmlns:a16="http://schemas.microsoft.com/office/drawing/2014/main" val="2908592105"/>
                  </a:ext>
                </a:extLst>
              </a:tr>
            </a:tbl>
          </a:graphicData>
        </a:graphic>
      </p:graphicFrame>
      <p:graphicFrame>
        <p:nvGraphicFramePr>
          <p:cNvPr id="3" name="Tablo 2">
            <a:extLst>
              <a:ext uri="{FF2B5EF4-FFF2-40B4-BE49-F238E27FC236}">
                <a16:creationId xmlns:a16="http://schemas.microsoft.com/office/drawing/2014/main" id="{32F6A6F2-0458-6449-174B-C62F1D27DF1C}"/>
              </a:ext>
            </a:extLst>
          </p:cNvPr>
          <p:cNvGraphicFramePr>
            <a:graphicFrameLocks noGrp="1"/>
          </p:cNvGraphicFramePr>
          <p:nvPr>
            <p:extLst>
              <p:ext uri="{D42A27DB-BD31-4B8C-83A1-F6EECF244321}">
                <p14:modId xmlns:p14="http://schemas.microsoft.com/office/powerpoint/2010/main" val="1317463890"/>
              </p:ext>
            </p:extLst>
          </p:nvPr>
        </p:nvGraphicFramePr>
        <p:xfrm>
          <a:off x="79661" y="8466928"/>
          <a:ext cx="10709276" cy="518160"/>
        </p:xfrm>
        <a:graphic>
          <a:graphicData uri="http://schemas.openxmlformats.org/drawingml/2006/table">
            <a:tbl>
              <a:tblPr firstRow="1" bandRow="1">
                <a:tableStyleId>{5C22544A-7EE6-4342-B048-85BDC9FD1C3A}</a:tableStyleId>
              </a:tblPr>
              <a:tblGrid>
                <a:gridCol w="2784765">
                  <a:extLst>
                    <a:ext uri="{9D8B030D-6E8A-4147-A177-3AD203B41FA5}">
                      <a16:colId xmlns:a16="http://schemas.microsoft.com/office/drawing/2014/main" val="3751733243"/>
                    </a:ext>
                  </a:extLst>
                </a:gridCol>
                <a:gridCol w="7924511">
                  <a:extLst>
                    <a:ext uri="{9D8B030D-6E8A-4147-A177-3AD203B41FA5}">
                      <a16:colId xmlns:a16="http://schemas.microsoft.com/office/drawing/2014/main" val="3117080772"/>
                    </a:ext>
                  </a:extLst>
                </a:gridCol>
              </a:tblGrid>
              <a:tr h="336777">
                <a:tc>
                  <a:txBody>
                    <a:bodyPr/>
                    <a:lstStyle/>
                    <a:p>
                      <a:r>
                        <a:rPr lang="tr-TR" sz="1400" b="1" dirty="0">
                          <a:solidFill>
                            <a:schemeClr val="tx1"/>
                          </a:solidFill>
                          <a:latin typeface="+mn-lt"/>
                          <a:ea typeface="Open Sans" panose="020B0606030504020204" pitchFamily="34" charset="0"/>
                          <a:cs typeface="Open Sans" panose="020B0606030504020204" pitchFamily="34" charset="0"/>
                        </a:rPr>
                        <a:t>Opsiyonel </a:t>
                      </a:r>
                    </a:p>
                  </a:txBody>
                  <a:tcPr>
                    <a:solidFill>
                      <a:srgbClr val="DAE5E9"/>
                    </a:solidFill>
                  </a:tcPr>
                </a:tc>
                <a:tc>
                  <a:txBody>
                    <a:bodyPr/>
                    <a:lstStyle/>
                    <a:p>
                      <a:r>
                        <a:rPr lang="tr-TR" sz="1400" b="0" dirty="0">
                          <a:solidFill>
                            <a:schemeClr val="tx1"/>
                          </a:solidFill>
                          <a:latin typeface="+mn-lt"/>
                        </a:rPr>
                        <a:t>Poliüretan köpük (Isı yalıtımı  , Ses yalıtımı ) / Galvaniz çelik Ray sistemi / Çelik Bağlama halkası / Askı borusu / </a:t>
                      </a:r>
                      <a:r>
                        <a:rPr lang="tr-TR" sz="1400" b="0" dirty="0">
                          <a:solidFill>
                            <a:schemeClr val="tx1"/>
                          </a:solidFill>
                        </a:rPr>
                        <a:t>Lift (hidrolik arka platform) / Yan kapı / sürgülü kapı / Havalandırma menfezleri</a:t>
                      </a:r>
                      <a:endParaRPr lang="tr-TR" sz="1400" b="0" dirty="0">
                        <a:solidFill>
                          <a:schemeClr val="tx1"/>
                        </a:solidFill>
                        <a:latin typeface="+mn-lt"/>
                      </a:endParaRPr>
                    </a:p>
                  </a:txBody>
                  <a:tcPr>
                    <a:solidFill>
                      <a:srgbClr val="DAE5E9"/>
                    </a:solidFill>
                  </a:tcPr>
                </a:tc>
                <a:extLst>
                  <a:ext uri="{0D108BD9-81ED-4DB2-BD59-A6C34878D82A}">
                    <a16:rowId xmlns:a16="http://schemas.microsoft.com/office/drawing/2014/main" val="2908592105"/>
                  </a:ext>
                </a:extLst>
              </a:tr>
            </a:tbl>
          </a:graphicData>
        </a:graphic>
      </p:graphicFrame>
      <p:pic>
        <p:nvPicPr>
          <p:cNvPr id="6" name="Resim 5">
            <a:extLst>
              <a:ext uri="{FF2B5EF4-FFF2-40B4-BE49-F238E27FC236}">
                <a16:creationId xmlns:a16="http://schemas.microsoft.com/office/drawing/2014/main" id="{BCC7AC51-251F-DA91-CC46-B4FDE2A72A5C}"/>
              </a:ext>
            </a:extLst>
          </p:cNvPr>
          <p:cNvPicPr>
            <a:picLocks noChangeAspect="1"/>
          </p:cNvPicPr>
          <p:nvPr/>
        </p:nvPicPr>
        <p:blipFill>
          <a:blip r:embed="rId3"/>
          <a:stretch>
            <a:fillRect/>
          </a:stretch>
        </p:blipFill>
        <p:spPr>
          <a:xfrm>
            <a:off x="8563747" y="131116"/>
            <a:ext cx="7533636" cy="4067071"/>
          </a:xfrm>
          <a:prstGeom prst="rect">
            <a:avLst/>
          </a:prstGeom>
        </p:spPr>
      </p:pic>
      <p:pic>
        <p:nvPicPr>
          <p:cNvPr id="10" name="Resim 9">
            <a:extLst>
              <a:ext uri="{FF2B5EF4-FFF2-40B4-BE49-F238E27FC236}">
                <a16:creationId xmlns:a16="http://schemas.microsoft.com/office/drawing/2014/main" id="{59779996-6831-22F3-FC9B-E9595DBB5EED}"/>
              </a:ext>
            </a:extLst>
          </p:cNvPr>
          <p:cNvPicPr>
            <a:picLocks noChangeAspect="1"/>
          </p:cNvPicPr>
          <p:nvPr/>
        </p:nvPicPr>
        <p:blipFill>
          <a:blip r:embed="rId4"/>
          <a:stretch>
            <a:fillRect/>
          </a:stretch>
        </p:blipFill>
        <p:spPr>
          <a:xfrm>
            <a:off x="11962470" y="3590277"/>
            <a:ext cx="3071785" cy="3017894"/>
          </a:xfrm>
          <a:prstGeom prst="rect">
            <a:avLst/>
          </a:prstGeom>
        </p:spPr>
      </p:pic>
      <p:pic>
        <p:nvPicPr>
          <p:cNvPr id="14" name="Resim 13">
            <a:extLst>
              <a:ext uri="{FF2B5EF4-FFF2-40B4-BE49-F238E27FC236}">
                <a16:creationId xmlns:a16="http://schemas.microsoft.com/office/drawing/2014/main" id="{24FCB181-AC9A-F843-A34A-1AA4D2D15215}"/>
              </a:ext>
            </a:extLst>
          </p:cNvPr>
          <p:cNvPicPr>
            <a:picLocks noChangeAspect="1"/>
          </p:cNvPicPr>
          <p:nvPr/>
        </p:nvPicPr>
        <p:blipFill>
          <a:blip r:embed="rId5"/>
          <a:stretch>
            <a:fillRect/>
          </a:stretch>
        </p:blipFill>
        <p:spPr>
          <a:xfrm>
            <a:off x="11589906" y="6493871"/>
            <a:ext cx="3591212" cy="2542179"/>
          </a:xfrm>
          <a:prstGeom prst="rect">
            <a:avLst/>
          </a:prstGeom>
        </p:spPr>
      </p:pic>
      <p:sp>
        <p:nvSpPr>
          <p:cNvPr id="4" name="Dikdörtgen 3">
            <a:extLst>
              <a:ext uri="{FF2B5EF4-FFF2-40B4-BE49-F238E27FC236}">
                <a16:creationId xmlns:a16="http://schemas.microsoft.com/office/drawing/2014/main" id="{721DD149-BA1F-E81E-A263-A5A428C685EE}"/>
              </a:ext>
            </a:extLst>
          </p:cNvPr>
          <p:cNvSpPr/>
          <p:nvPr/>
        </p:nvSpPr>
        <p:spPr>
          <a:xfrm>
            <a:off x="0" y="0"/>
            <a:ext cx="16063913" cy="903605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tr-TR"/>
          </a:p>
        </p:txBody>
      </p:sp>
    </p:spTree>
    <p:extLst>
      <p:ext uri="{BB962C8B-B14F-4D97-AF65-F5344CB8AC3E}">
        <p14:creationId xmlns:p14="http://schemas.microsoft.com/office/powerpoint/2010/main" val="1558955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0279B5-FED7-DCF6-BFED-03D7C2CEDD78}"/>
            </a:ext>
          </a:extLst>
        </p:cNvPr>
        <p:cNvGrpSpPr/>
        <p:nvPr/>
      </p:nvGrpSpPr>
      <p:grpSpPr>
        <a:xfrm>
          <a:off x="0" y="0"/>
          <a:ext cx="0" cy="0"/>
          <a:chOff x="0" y="0"/>
          <a:chExt cx="0" cy="0"/>
        </a:xfrm>
      </p:grpSpPr>
      <p:sp>
        <p:nvSpPr>
          <p:cNvPr id="23" name="Metin kutusu 22">
            <a:extLst>
              <a:ext uri="{FF2B5EF4-FFF2-40B4-BE49-F238E27FC236}">
                <a16:creationId xmlns:a16="http://schemas.microsoft.com/office/drawing/2014/main" id="{36E020A5-A75D-1534-1781-EEAA692AA868}"/>
              </a:ext>
            </a:extLst>
          </p:cNvPr>
          <p:cNvSpPr txBox="1"/>
          <p:nvPr/>
        </p:nvSpPr>
        <p:spPr>
          <a:xfrm>
            <a:off x="650998" y="4820515"/>
            <a:ext cx="2379518" cy="246221"/>
          </a:xfrm>
          <a:prstGeom prst="rect">
            <a:avLst/>
          </a:prstGeom>
          <a:noFill/>
        </p:spPr>
        <p:txBody>
          <a:bodyPr wrap="square" rtlCol="0">
            <a:spAutoFit/>
          </a:bodyPr>
          <a:lstStyle/>
          <a:p>
            <a:r>
              <a:rPr lang="tr-TR" sz="1000" dirty="0"/>
              <a:t>Paslanmaz Kapı Menteşeleri</a:t>
            </a:r>
          </a:p>
        </p:txBody>
      </p:sp>
      <p:pic>
        <p:nvPicPr>
          <p:cNvPr id="2054" name="Picture 6">
            <a:extLst>
              <a:ext uri="{FF2B5EF4-FFF2-40B4-BE49-F238E27FC236}">
                <a16:creationId xmlns:a16="http://schemas.microsoft.com/office/drawing/2014/main" id="{670D7098-4643-DAA7-7B2F-5DB4D4348F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25157" y="2568188"/>
            <a:ext cx="3218957" cy="21908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124" name="Picture 4" descr="Heavy-Duty Lorry Door Locks - Steel Zinc-Plated for Trucks">
            <a:extLst>
              <a:ext uri="{FF2B5EF4-FFF2-40B4-BE49-F238E27FC236}">
                <a16:creationId xmlns:a16="http://schemas.microsoft.com/office/drawing/2014/main" id="{63FC3405-07F8-8B27-DDE9-A92EEA89E8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18045" y="61643"/>
            <a:ext cx="2822720" cy="2195794"/>
          </a:xfrm>
          <a:prstGeom prst="rect">
            <a:avLst/>
          </a:prstGeom>
          <a:noFill/>
          <a:extLst>
            <a:ext uri="{909E8E84-426E-40DD-AFC4-6F175D3DCCD1}">
              <a14:hiddenFill xmlns:a14="http://schemas.microsoft.com/office/drawing/2010/main">
                <a:solidFill>
                  <a:srgbClr val="FFFFFF"/>
                </a:solidFill>
              </a14:hiddenFill>
            </a:ext>
          </a:extLst>
        </p:spPr>
      </p:pic>
      <p:pic>
        <p:nvPicPr>
          <p:cNvPr id="4" name="Resim 3">
            <a:extLst>
              <a:ext uri="{FF2B5EF4-FFF2-40B4-BE49-F238E27FC236}">
                <a16:creationId xmlns:a16="http://schemas.microsoft.com/office/drawing/2014/main" id="{9AFD6AB5-0C58-A280-AD32-E3C3B5661C71}"/>
              </a:ext>
            </a:extLst>
          </p:cNvPr>
          <p:cNvPicPr>
            <a:picLocks noChangeAspect="1"/>
          </p:cNvPicPr>
          <p:nvPr/>
        </p:nvPicPr>
        <p:blipFill>
          <a:blip r:embed="rId5"/>
          <a:stretch>
            <a:fillRect/>
          </a:stretch>
        </p:blipFill>
        <p:spPr>
          <a:xfrm>
            <a:off x="677296" y="213247"/>
            <a:ext cx="2353220" cy="1636501"/>
          </a:xfrm>
          <a:prstGeom prst="rect">
            <a:avLst/>
          </a:prstGeom>
        </p:spPr>
      </p:pic>
      <p:pic>
        <p:nvPicPr>
          <p:cNvPr id="7" name="Resim 6">
            <a:extLst>
              <a:ext uri="{FF2B5EF4-FFF2-40B4-BE49-F238E27FC236}">
                <a16:creationId xmlns:a16="http://schemas.microsoft.com/office/drawing/2014/main" id="{33A18AA5-C5EE-58A0-352C-BAD3E127495F}"/>
              </a:ext>
            </a:extLst>
          </p:cNvPr>
          <p:cNvPicPr>
            <a:picLocks noChangeAspect="1"/>
          </p:cNvPicPr>
          <p:nvPr/>
        </p:nvPicPr>
        <p:blipFill>
          <a:blip r:embed="rId6"/>
          <a:stretch>
            <a:fillRect/>
          </a:stretch>
        </p:blipFill>
        <p:spPr>
          <a:xfrm>
            <a:off x="6452148" y="213247"/>
            <a:ext cx="2491996" cy="1661331"/>
          </a:xfrm>
          <a:prstGeom prst="rect">
            <a:avLst/>
          </a:prstGeom>
        </p:spPr>
      </p:pic>
      <p:pic>
        <p:nvPicPr>
          <p:cNvPr id="10" name="Resim 9">
            <a:extLst>
              <a:ext uri="{FF2B5EF4-FFF2-40B4-BE49-F238E27FC236}">
                <a16:creationId xmlns:a16="http://schemas.microsoft.com/office/drawing/2014/main" id="{721208C3-51B7-90E5-9335-BF12A7777101}"/>
              </a:ext>
            </a:extLst>
          </p:cNvPr>
          <p:cNvPicPr>
            <a:picLocks noChangeAspect="1"/>
          </p:cNvPicPr>
          <p:nvPr/>
        </p:nvPicPr>
        <p:blipFill>
          <a:blip r:embed="rId7"/>
          <a:stretch>
            <a:fillRect/>
          </a:stretch>
        </p:blipFill>
        <p:spPr>
          <a:xfrm>
            <a:off x="3789025" y="1863609"/>
            <a:ext cx="5015183" cy="3203127"/>
          </a:xfrm>
          <a:prstGeom prst="rect">
            <a:avLst/>
          </a:prstGeom>
        </p:spPr>
      </p:pic>
      <p:pic>
        <p:nvPicPr>
          <p:cNvPr id="5126" name="Picture 6" descr="Tail lift for Truck - Composite Box">
            <a:extLst>
              <a:ext uri="{FF2B5EF4-FFF2-40B4-BE49-F238E27FC236}">
                <a16:creationId xmlns:a16="http://schemas.microsoft.com/office/drawing/2014/main" id="{576412F1-125B-001D-3244-0DF430B13C2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417136" y="61643"/>
            <a:ext cx="3555015" cy="2370010"/>
          </a:xfrm>
          <a:prstGeom prst="rect">
            <a:avLst/>
          </a:prstGeom>
          <a:noFill/>
          <a:extLst>
            <a:ext uri="{909E8E84-426E-40DD-AFC4-6F175D3DCCD1}">
              <a14:hiddenFill xmlns:a14="http://schemas.microsoft.com/office/drawing/2010/main">
                <a:solidFill>
                  <a:srgbClr val="FFFFFF"/>
                </a:solidFill>
              </a14:hiddenFill>
            </a:ext>
          </a:extLst>
        </p:spPr>
      </p:pic>
      <p:pic>
        <p:nvPicPr>
          <p:cNvPr id="14" name="Resim 13">
            <a:extLst>
              <a:ext uri="{FF2B5EF4-FFF2-40B4-BE49-F238E27FC236}">
                <a16:creationId xmlns:a16="http://schemas.microsoft.com/office/drawing/2014/main" id="{5F2A4496-C119-4A65-B334-784617DCA0E7}"/>
              </a:ext>
            </a:extLst>
          </p:cNvPr>
          <p:cNvPicPr>
            <a:picLocks noChangeAspect="1"/>
          </p:cNvPicPr>
          <p:nvPr/>
        </p:nvPicPr>
        <p:blipFill>
          <a:blip r:embed="rId9"/>
          <a:stretch>
            <a:fillRect/>
          </a:stretch>
        </p:blipFill>
        <p:spPr>
          <a:xfrm>
            <a:off x="194040" y="1981840"/>
            <a:ext cx="3319731" cy="3123006"/>
          </a:xfrm>
          <a:prstGeom prst="rect">
            <a:avLst/>
          </a:prstGeom>
        </p:spPr>
      </p:pic>
      <p:pic>
        <p:nvPicPr>
          <p:cNvPr id="17" name="Resim 16">
            <a:extLst>
              <a:ext uri="{FF2B5EF4-FFF2-40B4-BE49-F238E27FC236}">
                <a16:creationId xmlns:a16="http://schemas.microsoft.com/office/drawing/2014/main" id="{B2EBFC5F-74E9-F383-5E10-B61767C09521}"/>
              </a:ext>
            </a:extLst>
          </p:cNvPr>
          <p:cNvPicPr>
            <a:picLocks noChangeAspect="1"/>
          </p:cNvPicPr>
          <p:nvPr/>
        </p:nvPicPr>
        <p:blipFill>
          <a:blip r:embed="rId10"/>
          <a:stretch>
            <a:fillRect/>
          </a:stretch>
        </p:blipFill>
        <p:spPr>
          <a:xfrm>
            <a:off x="194040" y="5142953"/>
            <a:ext cx="3619580" cy="3679849"/>
          </a:xfrm>
          <a:prstGeom prst="rect">
            <a:avLst/>
          </a:prstGeom>
        </p:spPr>
      </p:pic>
      <p:pic>
        <p:nvPicPr>
          <p:cNvPr id="20" name="Resim 19">
            <a:extLst>
              <a:ext uri="{FF2B5EF4-FFF2-40B4-BE49-F238E27FC236}">
                <a16:creationId xmlns:a16="http://schemas.microsoft.com/office/drawing/2014/main" id="{644F40B5-76AA-1AC8-9909-605C3B7CB171}"/>
              </a:ext>
            </a:extLst>
          </p:cNvPr>
          <p:cNvPicPr>
            <a:picLocks noChangeAspect="1"/>
          </p:cNvPicPr>
          <p:nvPr/>
        </p:nvPicPr>
        <p:blipFill>
          <a:blip r:embed="rId11"/>
          <a:stretch>
            <a:fillRect/>
          </a:stretch>
        </p:blipFill>
        <p:spPr>
          <a:xfrm>
            <a:off x="3944556" y="5338976"/>
            <a:ext cx="4601409" cy="3483827"/>
          </a:xfrm>
          <a:prstGeom prst="rect">
            <a:avLst/>
          </a:prstGeom>
        </p:spPr>
      </p:pic>
      <p:pic>
        <p:nvPicPr>
          <p:cNvPr id="22" name="Resim 21">
            <a:extLst>
              <a:ext uri="{FF2B5EF4-FFF2-40B4-BE49-F238E27FC236}">
                <a16:creationId xmlns:a16="http://schemas.microsoft.com/office/drawing/2014/main" id="{0F8E3A98-D8D0-8DD4-0E4F-C9F5F7151107}"/>
              </a:ext>
            </a:extLst>
          </p:cNvPr>
          <p:cNvPicPr>
            <a:picLocks noChangeAspect="1"/>
          </p:cNvPicPr>
          <p:nvPr/>
        </p:nvPicPr>
        <p:blipFill>
          <a:blip r:embed="rId12"/>
          <a:stretch>
            <a:fillRect/>
          </a:stretch>
        </p:blipFill>
        <p:spPr>
          <a:xfrm>
            <a:off x="8678156" y="5338976"/>
            <a:ext cx="3520771" cy="3434753"/>
          </a:xfrm>
          <a:prstGeom prst="rect">
            <a:avLst/>
          </a:prstGeom>
        </p:spPr>
      </p:pic>
      <p:pic>
        <p:nvPicPr>
          <p:cNvPr id="25" name="Resim 24">
            <a:extLst>
              <a:ext uri="{FF2B5EF4-FFF2-40B4-BE49-F238E27FC236}">
                <a16:creationId xmlns:a16="http://schemas.microsoft.com/office/drawing/2014/main" id="{AEEC60E0-C19A-B1DB-CD78-FDD049D3F444}"/>
              </a:ext>
            </a:extLst>
          </p:cNvPr>
          <p:cNvPicPr>
            <a:picLocks noChangeAspect="1"/>
          </p:cNvPicPr>
          <p:nvPr/>
        </p:nvPicPr>
        <p:blipFill>
          <a:blip r:embed="rId13"/>
          <a:stretch>
            <a:fillRect/>
          </a:stretch>
        </p:blipFill>
        <p:spPr>
          <a:xfrm>
            <a:off x="12331118" y="5338976"/>
            <a:ext cx="3520771" cy="3434753"/>
          </a:xfrm>
          <a:prstGeom prst="rect">
            <a:avLst/>
          </a:prstGeom>
        </p:spPr>
      </p:pic>
      <p:pic>
        <p:nvPicPr>
          <p:cNvPr id="27" name="Resim 26">
            <a:extLst>
              <a:ext uri="{FF2B5EF4-FFF2-40B4-BE49-F238E27FC236}">
                <a16:creationId xmlns:a16="http://schemas.microsoft.com/office/drawing/2014/main" id="{07093711-14D5-19AC-4848-D8422BE4278C}"/>
              </a:ext>
            </a:extLst>
          </p:cNvPr>
          <p:cNvPicPr>
            <a:picLocks noChangeAspect="1"/>
          </p:cNvPicPr>
          <p:nvPr/>
        </p:nvPicPr>
        <p:blipFill>
          <a:blip r:embed="rId14"/>
          <a:stretch>
            <a:fillRect/>
          </a:stretch>
        </p:blipFill>
        <p:spPr>
          <a:xfrm>
            <a:off x="9665746" y="2909535"/>
            <a:ext cx="2340793" cy="2157201"/>
          </a:xfrm>
          <a:prstGeom prst="rect">
            <a:avLst/>
          </a:prstGeom>
        </p:spPr>
      </p:pic>
      <p:pic>
        <p:nvPicPr>
          <p:cNvPr id="5128" name="Picture 8" descr="Plywood Flooring | Cut To Size | Cut My">
            <a:extLst>
              <a:ext uri="{FF2B5EF4-FFF2-40B4-BE49-F238E27FC236}">
                <a16:creationId xmlns:a16="http://schemas.microsoft.com/office/drawing/2014/main" id="{E133285A-1B8D-A227-DF3B-B54CD86F3964}"/>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9506887" y="44173"/>
            <a:ext cx="2499652" cy="2657711"/>
          </a:xfrm>
          <a:prstGeom prst="rect">
            <a:avLst/>
          </a:prstGeom>
          <a:noFill/>
          <a:extLst>
            <a:ext uri="{909E8E84-426E-40DD-AFC4-6F175D3DCCD1}">
              <a14:hiddenFill xmlns:a14="http://schemas.microsoft.com/office/drawing/2010/main">
                <a:solidFill>
                  <a:srgbClr val="FFFFFF"/>
                </a:solidFill>
              </a14:hiddenFill>
            </a:ext>
          </a:extLst>
        </p:spPr>
      </p:pic>
      <p:pic>
        <p:nvPicPr>
          <p:cNvPr id="2" name="Resim 1">
            <a:extLst>
              <a:ext uri="{FF2B5EF4-FFF2-40B4-BE49-F238E27FC236}">
                <a16:creationId xmlns:a16="http://schemas.microsoft.com/office/drawing/2014/main" id="{F7CCF2AE-1DBE-9D18-A35A-A230BDB8BC21}"/>
              </a:ext>
            </a:extLst>
          </p:cNvPr>
          <p:cNvPicPr>
            <a:picLocks noChangeAspect="1"/>
          </p:cNvPicPr>
          <p:nvPr/>
        </p:nvPicPr>
        <p:blipFill>
          <a:blip r:embed="rId16"/>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Dikdörtgen 2">
            <a:extLst>
              <a:ext uri="{FF2B5EF4-FFF2-40B4-BE49-F238E27FC236}">
                <a16:creationId xmlns:a16="http://schemas.microsoft.com/office/drawing/2014/main" id="{67086BF6-5A66-385F-0C11-F5FD4295CB3C}"/>
              </a:ext>
            </a:extLst>
          </p:cNvPr>
          <p:cNvSpPr/>
          <p:nvPr/>
        </p:nvSpPr>
        <p:spPr>
          <a:xfrm>
            <a:off x="0" y="0"/>
            <a:ext cx="16063913" cy="903605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tr-TR"/>
          </a:p>
        </p:txBody>
      </p:sp>
    </p:spTree>
    <p:extLst>
      <p:ext uri="{BB962C8B-B14F-4D97-AF65-F5344CB8AC3E}">
        <p14:creationId xmlns:p14="http://schemas.microsoft.com/office/powerpoint/2010/main" val="3492337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30DDD-049B-31B2-723A-7B4C99E38C2C}"/>
            </a:ext>
          </a:extLst>
        </p:cNvPr>
        <p:cNvGrpSpPr/>
        <p:nvPr/>
      </p:nvGrpSpPr>
      <p:grpSpPr>
        <a:xfrm>
          <a:off x="0" y="0"/>
          <a:ext cx="0" cy="0"/>
          <a:chOff x="0" y="0"/>
          <a:chExt cx="0" cy="0"/>
        </a:xfrm>
      </p:grpSpPr>
      <p:pic>
        <p:nvPicPr>
          <p:cNvPr id="5" name="Resim 4" descr="tekerlek, Araba parçası, taslak, araba içeren bir resim&#10;&#10;Yapay zeka tarafından oluşturulmuş içerik yanlış olabilir.">
            <a:extLst>
              <a:ext uri="{FF2B5EF4-FFF2-40B4-BE49-F238E27FC236}">
                <a16:creationId xmlns:a16="http://schemas.microsoft.com/office/drawing/2014/main" id="{6E98020E-AB1B-125B-172D-A0933737A385}"/>
              </a:ext>
            </a:extLst>
          </p:cNvPr>
          <p:cNvPicPr>
            <a:picLocks noChangeAspect="1"/>
          </p:cNvPicPr>
          <p:nvPr/>
        </p:nvPicPr>
        <p:blipFill>
          <a:blip r:embed="rId3"/>
          <a:stretch>
            <a:fillRect/>
          </a:stretch>
        </p:blipFill>
        <p:spPr>
          <a:xfrm>
            <a:off x="8116723" y="596191"/>
            <a:ext cx="3238335" cy="1694477"/>
          </a:xfrm>
          <a:prstGeom prst="rect">
            <a:avLst/>
          </a:prstGeom>
        </p:spPr>
      </p:pic>
      <p:pic>
        <p:nvPicPr>
          <p:cNvPr id="9" name="Resim 8" descr="tekerlek, taslak, araba içeren bir resim&#10;&#10;Yapay zeka tarafından oluşturulmuş içerik yanlış olabilir.">
            <a:extLst>
              <a:ext uri="{FF2B5EF4-FFF2-40B4-BE49-F238E27FC236}">
                <a16:creationId xmlns:a16="http://schemas.microsoft.com/office/drawing/2014/main" id="{1AE91492-3D40-D680-6DE5-A9D51BE72B31}"/>
              </a:ext>
            </a:extLst>
          </p:cNvPr>
          <p:cNvPicPr>
            <a:picLocks noChangeAspect="1"/>
          </p:cNvPicPr>
          <p:nvPr/>
        </p:nvPicPr>
        <p:blipFill>
          <a:blip r:embed="rId4"/>
          <a:stretch>
            <a:fillRect/>
          </a:stretch>
        </p:blipFill>
        <p:spPr>
          <a:xfrm>
            <a:off x="12075061" y="775752"/>
            <a:ext cx="3100265" cy="1355582"/>
          </a:xfrm>
          <a:prstGeom prst="rect">
            <a:avLst/>
          </a:prstGeom>
        </p:spPr>
      </p:pic>
      <p:pic>
        <p:nvPicPr>
          <p:cNvPr id="13" name="Resim 12" descr="taslak, çizgi, el arabası içeren bir resim&#10;&#10;Yapay zeka tarafından oluşturulmuş içerik yanlış olabilir.">
            <a:extLst>
              <a:ext uri="{FF2B5EF4-FFF2-40B4-BE49-F238E27FC236}">
                <a16:creationId xmlns:a16="http://schemas.microsoft.com/office/drawing/2014/main" id="{CA29002B-AACA-4C7D-4675-DA8B480FE880}"/>
              </a:ext>
            </a:extLst>
          </p:cNvPr>
          <p:cNvPicPr>
            <a:picLocks noChangeAspect="1"/>
          </p:cNvPicPr>
          <p:nvPr/>
        </p:nvPicPr>
        <p:blipFill>
          <a:blip r:embed="rId5"/>
          <a:stretch>
            <a:fillRect/>
          </a:stretch>
        </p:blipFill>
        <p:spPr>
          <a:xfrm>
            <a:off x="712863" y="783661"/>
            <a:ext cx="2573095" cy="1543858"/>
          </a:xfrm>
          <a:prstGeom prst="rect">
            <a:avLst/>
          </a:prstGeom>
        </p:spPr>
      </p:pic>
      <p:pic>
        <p:nvPicPr>
          <p:cNvPr id="15" name="Resim 14" descr="Araba parçası, tekerlek, el arabası, treyler içeren bir resim&#10;&#10;Yapay zeka tarafından oluşturulmuş içerik yanlış olabilir.">
            <a:extLst>
              <a:ext uri="{FF2B5EF4-FFF2-40B4-BE49-F238E27FC236}">
                <a16:creationId xmlns:a16="http://schemas.microsoft.com/office/drawing/2014/main" id="{24085603-80EC-A8DC-D3FB-3F9E8DF338DF}"/>
              </a:ext>
            </a:extLst>
          </p:cNvPr>
          <p:cNvPicPr>
            <a:picLocks noChangeAspect="1"/>
          </p:cNvPicPr>
          <p:nvPr/>
        </p:nvPicPr>
        <p:blipFill>
          <a:blip r:embed="rId6"/>
          <a:stretch>
            <a:fillRect/>
          </a:stretch>
        </p:blipFill>
        <p:spPr>
          <a:xfrm>
            <a:off x="4210834" y="907677"/>
            <a:ext cx="2861784" cy="1393238"/>
          </a:xfrm>
          <a:prstGeom prst="rect">
            <a:avLst/>
          </a:prstGeom>
        </p:spPr>
      </p:pic>
      <p:pic>
        <p:nvPicPr>
          <p:cNvPr id="17" name="Resim 16" descr="Araba parçası içeren bir resim&#10;&#10;Yapay zeka tarafından oluşturulmuş içerik yanlış olabilir.">
            <a:extLst>
              <a:ext uri="{FF2B5EF4-FFF2-40B4-BE49-F238E27FC236}">
                <a16:creationId xmlns:a16="http://schemas.microsoft.com/office/drawing/2014/main" id="{0FE565FB-E0E9-4FB3-E805-52B8C4316D98}"/>
              </a:ext>
            </a:extLst>
          </p:cNvPr>
          <p:cNvPicPr>
            <a:picLocks noChangeAspect="1"/>
          </p:cNvPicPr>
          <p:nvPr/>
        </p:nvPicPr>
        <p:blipFill>
          <a:blip r:embed="rId7"/>
          <a:stretch>
            <a:fillRect/>
          </a:stretch>
        </p:blipFill>
        <p:spPr>
          <a:xfrm>
            <a:off x="8647054" y="4856419"/>
            <a:ext cx="2626780" cy="1691592"/>
          </a:xfrm>
          <a:prstGeom prst="rect">
            <a:avLst/>
          </a:prstGeom>
        </p:spPr>
      </p:pic>
      <p:sp>
        <p:nvSpPr>
          <p:cNvPr id="18" name="Metin kutusu 17">
            <a:extLst>
              <a:ext uri="{FF2B5EF4-FFF2-40B4-BE49-F238E27FC236}">
                <a16:creationId xmlns:a16="http://schemas.microsoft.com/office/drawing/2014/main" id="{DCC64FB4-8F9F-B5BC-006E-DDC1989825AA}"/>
              </a:ext>
            </a:extLst>
          </p:cNvPr>
          <p:cNvSpPr txBox="1"/>
          <p:nvPr/>
        </p:nvSpPr>
        <p:spPr>
          <a:xfrm>
            <a:off x="227572" y="259486"/>
            <a:ext cx="5006586" cy="416717"/>
          </a:xfrm>
          <a:prstGeom prst="rect">
            <a:avLst/>
          </a:prstGeom>
          <a:noFill/>
        </p:spPr>
        <p:txBody>
          <a:bodyPr wrap="square" rtlCol="0">
            <a:spAutoFit/>
          </a:bodyPr>
          <a:lstStyle/>
          <a:p>
            <a:r>
              <a:rPr lang="tr-TR" sz="2108" b="1" dirty="0" err="1"/>
              <a:t>Trailer</a:t>
            </a:r>
            <a:r>
              <a:rPr lang="tr-TR" sz="2108" b="1" dirty="0"/>
              <a:t> </a:t>
            </a:r>
            <a:r>
              <a:rPr lang="tr-TR" sz="2108" b="1" dirty="0" err="1"/>
              <a:t>Type</a:t>
            </a:r>
            <a:r>
              <a:rPr lang="tr-TR" sz="2108" b="1" dirty="0"/>
              <a:t>  / Römork Tipi</a:t>
            </a:r>
          </a:p>
        </p:txBody>
      </p:sp>
      <p:sp>
        <p:nvSpPr>
          <p:cNvPr id="19" name="Metin kutusu 18">
            <a:extLst>
              <a:ext uri="{FF2B5EF4-FFF2-40B4-BE49-F238E27FC236}">
                <a16:creationId xmlns:a16="http://schemas.microsoft.com/office/drawing/2014/main" id="{2C6ABBA0-49F7-BF21-B885-3F61A19C9305}"/>
              </a:ext>
            </a:extLst>
          </p:cNvPr>
          <p:cNvSpPr txBox="1"/>
          <p:nvPr/>
        </p:nvSpPr>
        <p:spPr>
          <a:xfrm>
            <a:off x="8899682" y="2442975"/>
            <a:ext cx="2327753" cy="295017"/>
          </a:xfrm>
          <a:prstGeom prst="rect">
            <a:avLst/>
          </a:prstGeom>
          <a:noFill/>
        </p:spPr>
        <p:txBody>
          <a:bodyPr wrap="square" rtlCol="0">
            <a:spAutoFit/>
          </a:bodyPr>
          <a:lstStyle/>
          <a:p>
            <a:r>
              <a:rPr lang="tr-TR" sz="1317" dirty="0"/>
              <a:t>Açık Araç Taşımacılığı</a:t>
            </a:r>
          </a:p>
        </p:txBody>
      </p:sp>
      <p:sp>
        <p:nvSpPr>
          <p:cNvPr id="21" name="Metin kutusu 20">
            <a:extLst>
              <a:ext uri="{FF2B5EF4-FFF2-40B4-BE49-F238E27FC236}">
                <a16:creationId xmlns:a16="http://schemas.microsoft.com/office/drawing/2014/main" id="{15C3E3DA-5917-992B-FB31-8E0B89E0768B}"/>
              </a:ext>
            </a:extLst>
          </p:cNvPr>
          <p:cNvSpPr txBox="1"/>
          <p:nvPr/>
        </p:nvSpPr>
        <p:spPr>
          <a:xfrm>
            <a:off x="12819780" y="2465970"/>
            <a:ext cx="2327753" cy="295017"/>
          </a:xfrm>
          <a:prstGeom prst="rect">
            <a:avLst/>
          </a:prstGeom>
          <a:noFill/>
        </p:spPr>
        <p:txBody>
          <a:bodyPr wrap="square" rtlCol="0">
            <a:spAutoFit/>
          </a:bodyPr>
          <a:lstStyle/>
          <a:p>
            <a:r>
              <a:rPr lang="tr-TR" sz="1317" dirty="0"/>
              <a:t> Çok Amaçlı Römorklar</a:t>
            </a:r>
          </a:p>
        </p:txBody>
      </p:sp>
      <p:sp>
        <p:nvSpPr>
          <p:cNvPr id="24" name="Metin kutusu 23">
            <a:extLst>
              <a:ext uri="{FF2B5EF4-FFF2-40B4-BE49-F238E27FC236}">
                <a16:creationId xmlns:a16="http://schemas.microsoft.com/office/drawing/2014/main" id="{BF645BA0-362B-F572-F5A5-2148A6452193}"/>
              </a:ext>
            </a:extLst>
          </p:cNvPr>
          <p:cNvSpPr txBox="1"/>
          <p:nvPr/>
        </p:nvSpPr>
        <p:spPr>
          <a:xfrm>
            <a:off x="1312615" y="2532389"/>
            <a:ext cx="2573095" cy="295017"/>
          </a:xfrm>
          <a:prstGeom prst="rect">
            <a:avLst/>
          </a:prstGeom>
          <a:noFill/>
        </p:spPr>
        <p:txBody>
          <a:bodyPr wrap="square" rtlCol="0">
            <a:spAutoFit/>
          </a:bodyPr>
          <a:lstStyle/>
          <a:p>
            <a:r>
              <a:rPr lang="tr-TR" sz="1317" dirty="0"/>
              <a:t>Damperli Römorklar</a:t>
            </a:r>
          </a:p>
        </p:txBody>
      </p:sp>
      <p:sp>
        <p:nvSpPr>
          <p:cNvPr id="25" name="Metin kutusu 24">
            <a:extLst>
              <a:ext uri="{FF2B5EF4-FFF2-40B4-BE49-F238E27FC236}">
                <a16:creationId xmlns:a16="http://schemas.microsoft.com/office/drawing/2014/main" id="{EF52CF2B-F023-9CC1-5451-D94CD6864F3A}"/>
              </a:ext>
            </a:extLst>
          </p:cNvPr>
          <p:cNvSpPr txBox="1"/>
          <p:nvPr/>
        </p:nvSpPr>
        <p:spPr>
          <a:xfrm>
            <a:off x="5106148" y="2498081"/>
            <a:ext cx="2573095" cy="295017"/>
          </a:xfrm>
          <a:prstGeom prst="rect">
            <a:avLst/>
          </a:prstGeom>
          <a:noFill/>
        </p:spPr>
        <p:txBody>
          <a:bodyPr wrap="square" rtlCol="0">
            <a:spAutoFit/>
          </a:bodyPr>
          <a:lstStyle/>
          <a:p>
            <a:r>
              <a:rPr lang="tr-TR" sz="1317" dirty="0"/>
              <a:t>Düz Römorklar</a:t>
            </a:r>
          </a:p>
        </p:txBody>
      </p:sp>
      <p:sp>
        <p:nvSpPr>
          <p:cNvPr id="26" name="Metin kutusu 25">
            <a:extLst>
              <a:ext uri="{FF2B5EF4-FFF2-40B4-BE49-F238E27FC236}">
                <a16:creationId xmlns:a16="http://schemas.microsoft.com/office/drawing/2014/main" id="{43BD86D5-13CC-CAE5-37FD-55C0F5C1A2B7}"/>
              </a:ext>
            </a:extLst>
          </p:cNvPr>
          <p:cNvSpPr txBox="1"/>
          <p:nvPr/>
        </p:nvSpPr>
        <p:spPr>
          <a:xfrm>
            <a:off x="9282049" y="6655967"/>
            <a:ext cx="2716771" cy="295017"/>
          </a:xfrm>
          <a:prstGeom prst="rect">
            <a:avLst/>
          </a:prstGeom>
          <a:noFill/>
        </p:spPr>
        <p:txBody>
          <a:bodyPr wrap="square" rtlCol="0">
            <a:spAutoFit/>
          </a:bodyPr>
          <a:lstStyle/>
          <a:p>
            <a:r>
              <a:rPr lang="tr-TR" sz="1317" dirty="0"/>
              <a:t>Kutu  Römorklar</a:t>
            </a:r>
          </a:p>
        </p:txBody>
      </p:sp>
      <p:pic>
        <p:nvPicPr>
          <p:cNvPr id="28" name="Resim 27" descr="tekerlek, model araç, ölçekli maket, kamyon içeren bir resim&#10;&#10;Yapay zeka tarafından oluşturulmuş içerik yanlış olabilir.">
            <a:extLst>
              <a:ext uri="{FF2B5EF4-FFF2-40B4-BE49-F238E27FC236}">
                <a16:creationId xmlns:a16="http://schemas.microsoft.com/office/drawing/2014/main" id="{8A5803E1-4220-F394-6F16-46BB93A23392}"/>
              </a:ext>
            </a:extLst>
          </p:cNvPr>
          <p:cNvPicPr>
            <a:picLocks noChangeAspect="1"/>
          </p:cNvPicPr>
          <p:nvPr/>
        </p:nvPicPr>
        <p:blipFill>
          <a:blip r:embed="rId8"/>
          <a:stretch>
            <a:fillRect/>
          </a:stretch>
        </p:blipFill>
        <p:spPr>
          <a:xfrm>
            <a:off x="8507382" y="3252574"/>
            <a:ext cx="2723715" cy="1041789"/>
          </a:xfrm>
          <a:prstGeom prst="rect">
            <a:avLst/>
          </a:prstGeom>
        </p:spPr>
      </p:pic>
      <p:pic>
        <p:nvPicPr>
          <p:cNvPr id="32" name="Resim 31" descr="tekerlek, taşıt, araç, kara taşıtı, araba lastiği içeren bir resim&#10;&#10;Yapay zeka tarafından oluşturulmuş içerik yanlış olabilir.">
            <a:extLst>
              <a:ext uri="{FF2B5EF4-FFF2-40B4-BE49-F238E27FC236}">
                <a16:creationId xmlns:a16="http://schemas.microsoft.com/office/drawing/2014/main" id="{A7EE538E-1DFC-8ED1-219B-24CAF47FF910}"/>
              </a:ext>
            </a:extLst>
          </p:cNvPr>
          <p:cNvPicPr>
            <a:picLocks noChangeAspect="1"/>
          </p:cNvPicPr>
          <p:nvPr/>
        </p:nvPicPr>
        <p:blipFill>
          <a:blip r:embed="rId9"/>
          <a:stretch>
            <a:fillRect/>
          </a:stretch>
        </p:blipFill>
        <p:spPr>
          <a:xfrm>
            <a:off x="12915618" y="3011266"/>
            <a:ext cx="2121235" cy="1430892"/>
          </a:xfrm>
          <a:prstGeom prst="rect">
            <a:avLst/>
          </a:prstGeom>
        </p:spPr>
      </p:pic>
      <p:pic>
        <p:nvPicPr>
          <p:cNvPr id="36" name="Resim 35">
            <a:extLst>
              <a:ext uri="{FF2B5EF4-FFF2-40B4-BE49-F238E27FC236}">
                <a16:creationId xmlns:a16="http://schemas.microsoft.com/office/drawing/2014/main" id="{C0A32B83-4C92-B5A0-C374-8F5743BD80DF}"/>
              </a:ext>
            </a:extLst>
          </p:cNvPr>
          <p:cNvPicPr>
            <a:picLocks noChangeAspect="1"/>
          </p:cNvPicPr>
          <p:nvPr/>
        </p:nvPicPr>
        <p:blipFill>
          <a:blip r:embed="rId10"/>
          <a:stretch>
            <a:fillRect/>
          </a:stretch>
        </p:blipFill>
        <p:spPr>
          <a:xfrm>
            <a:off x="227573" y="4741687"/>
            <a:ext cx="15702156" cy="100414"/>
          </a:xfrm>
          <a:prstGeom prst="rect">
            <a:avLst/>
          </a:prstGeom>
        </p:spPr>
      </p:pic>
      <p:pic>
        <p:nvPicPr>
          <p:cNvPr id="38" name="Resim 37" descr="tekerlek, kamyon, araba lastiği, Araba parçası içeren bir resim&#10;&#10;Yapay zeka tarafından oluşturulmuş içerik yanlış olabilir.">
            <a:extLst>
              <a:ext uri="{FF2B5EF4-FFF2-40B4-BE49-F238E27FC236}">
                <a16:creationId xmlns:a16="http://schemas.microsoft.com/office/drawing/2014/main" id="{8BEBFDCA-2C60-2D1B-3958-238418950B1C}"/>
              </a:ext>
            </a:extLst>
          </p:cNvPr>
          <p:cNvPicPr>
            <a:picLocks noChangeAspect="1"/>
          </p:cNvPicPr>
          <p:nvPr/>
        </p:nvPicPr>
        <p:blipFill>
          <a:blip r:embed="rId11"/>
          <a:stretch>
            <a:fillRect/>
          </a:stretch>
        </p:blipFill>
        <p:spPr>
          <a:xfrm>
            <a:off x="1181479" y="2999287"/>
            <a:ext cx="2146337" cy="1644270"/>
          </a:xfrm>
          <a:prstGeom prst="rect">
            <a:avLst/>
          </a:prstGeom>
        </p:spPr>
      </p:pic>
      <p:pic>
        <p:nvPicPr>
          <p:cNvPr id="40" name="Resim 39">
            <a:extLst>
              <a:ext uri="{FF2B5EF4-FFF2-40B4-BE49-F238E27FC236}">
                <a16:creationId xmlns:a16="http://schemas.microsoft.com/office/drawing/2014/main" id="{404FBA10-1AC6-AD21-3DC8-BD28B608FA50}"/>
              </a:ext>
            </a:extLst>
          </p:cNvPr>
          <p:cNvPicPr>
            <a:picLocks noChangeAspect="1"/>
          </p:cNvPicPr>
          <p:nvPr/>
        </p:nvPicPr>
        <p:blipFill>
          <a:blip r:embed="rId12"/>
          <a:stretch>
            <a:fillRect/>
          </a:stretch>
        </p:blipFill>
        <p:spPr>
          <a:xfrm>
            <a:off x="4184042" y="3135298"/>
            <a:ext cx="3004547" cy="1393238"/>
          </a:xfrm>
          <a:prstGeom prst="rect">
            <a:avLst/>
          </a:prstGeom>
        </p:spPr>
      </p:pic>
      <p:pic>
        <p:nvPicPr>
          <p:cNvPr id="4" name="Resim 3" descr="taslak, çizim, tekerlek, taşıt, araç içeren bir resim&#10;&#10;Yapay zeka tarafından oluşturulmuş içerik yanlış olabilir.">
            <a:extLst>
              <a:ext uri="{FF2B5EF4-FFF2-40B4-BE49-F238E27FC236}">
                <a16:creationId xmlns:a16="http://schemas.microsoft.com/office/drawing/2014/main" id="{64436EC3-32F7-3735-D5F5-10414CF98CA1}"/>
              </a:ext>
            </a:extLst>
          </p:cNvPr>
          <p:cNvPicPr>
            <a:picLocks noChangeAspect="1"/>
          </p:cNvPicPr>
          <p:nvPr/>
        </p:nvPicPr>
        <p:blipFill>
          <a:blip r:embed="rId13"/>
          <a:stretch>
            <a:fillRect/>
          </a:stretch>
        </p:blipFill>
        <p:spPr>
          <a:xfrm>
            <a:off x="4417308" y="4828323"/>
            <a:ext cx="2881110" cy="1921522"/>
          </a:xfrm>
          <a:prstGeom prst="rect">
            <a:avLst/>
          </a:prstGeom>
        </p:spPr>
      </p:pic>
      <p:pic>
        <p:nvPicPr>
          <p:cNvPr id="8" name="Resim 7" descr="tekerlek, araba lastiği, Araba parçası, taşımak, nakletmek içeren bir resim&#10;&#10;Yapay zeka tarafından oluşturulmuş içerik yanlış olabilir.">
            <a:extLst>
              <a:ext uri="{FF2B5EF4-FFF2-40B4-BE49-F238E27FC236}">
                <a16:creationId xmlns:a16="http://schemas.microsoft.com/office/drawing/2014/main" id="{D05B79C8-A31C-437E-BB69-B07C820B0FE4}"/>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245761" y="7089553"/>
            <a:ext cx="2881110" cy="1878686"/>
          </a:xfrm>
          <a:prstGeom prst="rect">
            <a:avLst/>
          </a:prstGeom>
        </p:spPr>
      </p:pic>
      <p:sp>
        <p:nvSpPr>
          <p:cNvPr id="10" name="Metin kutusu 9">
            <a:extLst>
              <a:ext uri="{FF2B5EF4-FFF2-40B4-BE49-F238E27FC236}">
                <a16:creationId xmlns:a16="http://schemas.microsoft.com/office/drawing/2014/main" id="{B6FE1554-2E56-7655-BFDC-2444FCA65C5A}"/>
              </a:ext>
            </a:extLst>
          </p:cNvPr>
          <p:cNvSpPr txBox="1"/>
          <p:nvPr/>
        </p:nvSpPr>
        <p:spPr>
          <a:xfrm>
            <a:off x="4436557" y="6572522"/>
            <a:ext cx="2881110" cy="295017"/>
          </a:xfrm>
          <a:prstGeom prst="rect">
            <a:avLst/>
          </a:prstGeom>
          <a:noFill/>
        </p:spPr>
        <p:txBody>
          <a:bodyPr wrap="square" rtlCol="0">
            <a:spAutoFit/>
          </a:bodyPr>
          <a:lstStyle/>
          <a:p>
            <a:r>
              <a:rPr lang="tr-TR" sz="1317" dirty="0"/>
              <a:t>Motosiklet &amp; </a:t>
            </a:r>
            <a:r>
              <a:rPr lang="tr-TR" sz="1317" dirty="0" err="1"/>
              <a:t>Atv</a:t>
            </a:r>
            <a:r>
              <a:rPr lang="tr-TR" sz="1317" dirty="0"/>
              <a:t> &amp; Bisiklet Römorkları</a:t>
            </a:r>
          </a:p>
        </p:txBody>
      </p:sp>
      <p:pic>
        <p:nvPicPr>
          <p:cNvPr id="14" name="Resim 13" descr="tekerlek, taşımak, nakletmek, treyler, taşıt, araç içeren bir resim&#10;&#10;Yapay zeka tarafından oluşturulmuş içerik yanlış olabilir.">
            <a:extLst>
              <a:ext uri="{FF2B5EF4-FFF2-40B4-BE49-F238E27FC236}">
                <a16:creationId xmlns:a16="http://schemas.microsoft.com/office/drawing/2014/main" id="{C73A7BBB-5A44-63D3-BB87-F5321BB22C35}"/>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8002224" y="7152638"/>
            <a:ext cx="2734367" cy="1782998"/>
          </a:xfrm>
          <a:prstGeom prst="rect">
            <a:avLst/>
          </a:prstGeom>
        </p:spPr>
      </p:pic>
      <p:pic>
        <p:nvPicPr>
          <p:cNvPr id="23" name="Resim 22" descr="tekerlek, araba lastiği, taşıt, araç, taşımak, nakletmek içeren bir resim&#10;&#10;Yapay zeka tarafından oluşturulmuş içerik yanlış olabilir.">
            <a:extLst>
              <a:ext uri="{FF2B5EF4-FFF2-40B4-BE49-F238E27FC236}">
                <a16:creationId xmlns:a16="http://schemas.microsoft.com/office/drawing/2014/main" id="{99452E91-F747-A28B-1524-29D5824145B0}"/>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476668" y="7223252"/>
            <a:ext cx="2734365" cy="1782998"/>
          </a:xfrm>
          <a:prstGeom prst="rect">
            <a:avLst/>
          </a:prstGeom>
        </p:spPr>
      </p:pic>
      <p:pic>
        <p:nvPicPr>
          <p:cNvPr id="31" name="Resim 30" descr="tekerlek, araba lastiği, el arabası, kamyon içeren bir resim&#10;&#10;Yapay zeka tarafından oluşturulmuş içerik yanlış olabilir.">
            <a:extLst>
              <a:ext uri="{FF2B5EF4-FFF2-40B4-BE49-F238E27FC236}">
                <a16:creationId xmlns:a16="http://schemas.microsoft.com/office/drawing/2014/main" id="{D21D33EE-B1B3-FB70-F856-B2077CF3B0C3}"/>
              </a:ext>
            </a:extLst>
          </p:cNvPr>
          <p:cNvPicPr>
            <a:picLocks noChangeAspect="1"/>
          </p:cNvPicPr>
          <p:nvPr/>
        </p:nvPicPr>
        <p:blipFill>
          <a:blip r:embed="rId17"/>
          <a:stretch>
            <a:fillRect/>
          </a:stretch>
        </p:blipFill>
        <p:spPr>
          <a:xfrm>
            <a:off x="12662846" y="5153507"/>
            <a:ext cx="2626780" cy="1501017"/>
          </a:xfrm>
          <a:prstGeom prst="rect">
            <a:avLst/>
          </a:prstGeom>
        </p:spPr>
      </p:pic>
      <p:pic>
        <p:nvPicPr>
          <p:cNvPr id="35" name="Resim 34" descr="tekerlek, taşımak, nakletmek, treyler, araba lastiği içeren bir resim&#10;&#10;Yapay zeka tarafından oluşturulmuş içerik yanlış olabilir.">
            <a:extLst>
              <a:ext uri="{FF2B5EF4-FFF2-40B4-BE49-F238E27FC236}">
                <a16:creationId xmlns:a16="http://schemas.microsoft.com/office/drawing/2014/main" id="{F1681038-2AA4-8642-01D3-0DB09A853CEC}"/>
              </a:ext>
            </a:extLst>
          </p:cNvPr>
          <p:cNvPicPr>
            <a:picLocks noChangeAspect="1"/>
          </p:cNvPicPr>
          <p:nvPr/>
        </p:nvPicPr>
        <p:blipFill>
          <a:blip r:embed="rId18"/>
          <a:stretch>
            <a:fillRect/>
          </a:stretch>
        </p:blipFill>
        <p:spPr>
          <a:xfrm>
            <a:off x="13211033" y="7114711"/>
            <a:ext cx="2716771" cy="1853528"/>
          </a:xfrm>
          <a:prstGeom prst="rect">
            <a:avLst/>
          </a:prstGeom>
        </p:spPr>
      </p:pic>
      <p:sp>
        <p:nvSpPr>
          <p:cNvPr id="37" name="Metin kutusu 36">
            <a:extLst>
              <a:ext uri="{FF2B5EF4-FFF2-40B4-BE49-F238E27FC236}">
                <a16:creationId xmlns:a16="http://schemas.microsoft.com/office/drawing/2014/main" id="{3AED30F0-7117-296B-5952-B9D248267F89}"/>
              </a:ext>
            </a:extLst>
          </p:cNvPr>
          <p:cNvSpPr txBox="1"/>
          <p:nvPr/>
        </p:nvSpPr>
        <p:spPr>
          <a:xfrm>
            <a:off x="13494597" y="6698287"/>
            <a:ext cx="2409918" cy="295017"/>
          </a:xfrm>
          <a:prstGeom prst="rect">
            <a:avLst/>
          </a:prstGeom>
          <a:noFill/>
        </p:spPr>
        <p:txBody>
          <a:bodyPr wrap="square" rtlCol="0">
            <a:spAutoFit/>
          </a:bodyPr>
          <a:lstStyle/>
          <a:p>
            <a:r>
              <a:rPr lang="tr-TR" sz="1317" dirty="0"/>
              <a:t>Brandalı Römorklar</a:t>
            </a:r>
          </a:p>
        </p:txBody>
      </p:sp>
      <p:pic>
        <p:nvPicPr>
          <p:cNvPr id="45" name="Resim 44" descr="tekerlek, Araba parçası, taslak, araba lastiği içeren bir resim&#10;&#10;Yapay zeka tarafından oluşturulmuş içerik yanlış olabilir.">
            <a:extLst>
              <a:ext uri="{FF2B5EF4-FFF2-40B4-BE49-F238E27FC236}">
                <a16:creationId xmlns:a16="http://schemas.microsoft.com/office/drawing/2014/main" id="{F207EEB6-98C6-229C-757C-18F5CC9A8C61}"/>
              </a:ext>
            </a:extLst>
          </p:cNvPr>
          <p:cNvPicPr>
            <a:picLocks noChangeAspect="1"/>
          </p:cNvPicPr>
          <p:nvPr/>
        </p:nvPicPr>
        <p:blipFill>
          <a:blip r:embed="rId19"/>
          <a:stretch>
            <a:fillRect/>
          </a:stretch>
        </p:blipFill>
        <p:spPr>
          <a:xfrm>
            <a:off x="831517" y="5256659"/>
            <a:ext cx="2416228" cy="891112"/>
          </a:xfrm>
          <a:prstGeom prst="rect">
            <a:avLst/>
          </a:prstGeom>
        </p:spPr>
      </p:pic>
      <p:pic>
        <p:nvPicPr>
          <p:cNvPr id="46" name="Resim 45" descr="tekerlek, araba lastiği, Araba parçası, dış mekan içeren bir resim&#10;&#10;Yapay zeka tarafından oluşturulmuş içerik yanlış olabilir.">
            <a:extLst>
              <a:ext uri="{FF2B5EF4-FFF2-40B4-BE49-F238E27FC236}">
                <a16:creationId xmlns:a16="http://schemas.microsoft.com/office/drawing/2014/main" id="{3D986AFA-7C2A-EA03-A5C5-54359BE28181}"/>
              </a:ext>
            </a:extLst>
          </p:cNvPr>
          <p:cNvPicPr>
            <a:picLocks noChangeAspect="1"/>
          </p:cNvPicPr>
          <p:nvPr/>
        </p:nvPicPr>
        <p:blipFill>
          <a:blip r:embed="rId20"/>
          <a:srcRect l="15414" r="15415" b="1"/>
          <a:stretch>
            <a:fillRect/>
          </a:stretch>
        </p:blipFill>
        <p:spPr>
          <a:xfrm>
            <a:off x="979092" y="6879518"/>
            <a:ext cx="2065766" cy="1985967"/>
          </a:xfrm>
          <a:custGeom>
            <a:avLst/>
            <a:gdLst/>
            <a:ahLst/>
            <a:cxnLst/>
            <a:rect l="l" t="t" r="r" b="b"/>
            <a:pathLst>
              <a:path w="7128913" h="6853457">
                <a:moveTo>
                  <a:pt x="2343548" y="0"/>
                </a:moveTo>
                <a:lnTo>
                  <a:pt x="5168877" y="0"/>
                </a:lnTo>
                <a:lnTo>
                  <a:pt x="5218299" y="19487"/>
                </a:lnTo>
                <a:cubicBezTo>
                  <a:pt x="5976640" y="340238"/>
                  <a:pt x="6607722" y="902948"/>
                  <a:pt x="7014769" y="1610837"/>
                </a:cubicBezTo>
                <a:lnTo>
                  <a:pt x="7128913" y="1827198"/>
                </a:lnTo>
                <a:lnTo>
                  <a:pt x="7128913" y="5131581"/>
                </a:lnTo>
                <a:lnTo>
                  <a:pt x="7091067" y="5210750"/>
                </a:lnTo>
                <a:cubicBezTo>
                  <a:pt x="6744936" y="5876527"/>
                  <a:pt x="6205281" y="6425584"/>
                  <a:pt x="5546646" y="6783375"/>
                </a:cubicBezTo>
                <a:lnTo>
                  <a:pt x="5409811" y="6853457"/>
                </a:lnTo>
                <a:lnTo>
                  <a:pt x="2102613" y="6853457"/>
                </a:lnTo>
                <a:lnTo>
                  <a:pt x="1965779" y="6783375"/>
                </a:lnTo>
                <a:cubicBezTo>
                  <a:pt x="794873" y="6147301"/>
                  <a:pt x="0" y="4906735"/>
                  <a:pt x="0" y="3480517"/>
                </a:cubicBezTo>
                <a:cubicBezTo>
                  <a:pt x="0" y="1924643"/>
                  <a:pt x="945964" y="589711"/>
                  <a:pt x="2294125" y="19487"/>
                </a:cubicBezTo>
                <a:close/>
              </a:path>
            </a:pathLst>
          </a:custGeom>
        </p:spPr>
      </p:pic>
      <p:sp>
        <p:nvSpPr>
          <p:cNvPr id="47" name="Metin kutusu 46">
            <a:extLst>
              <a:ext uri="{FF2B5EF4-FFF2-40B4-BE49-F238E27FC236}">
                <a16:creationId xmlns:a16="http://schemas.microsoft.com/office/drawing/2014/main" id="{DB6D1B1B-D8CC-82E7-7D63-AA479AC4C61B}"/>
              </a:ext>
            </a:extLst>
          </p:cNvPr>
          <p:cNvSpPr txBox="1"/>
          <p:nvPr/>
        </p:nvSpPr>
        <p:spPr>
          <a:xfrm>
            <a:off x="831517" y="6572522"/>
            <a:ext cx="2454441" cy="295017"/>
          </a:xfrm>
          <a:prstGeom prst="rect">
            <a:avLst/>
          </a:prstGeom>
          <a:noFill/>
        </p:spPr>
        <p:txBody>
          <a:bodyPr wrap="square" rtlCol="0">
            <a:spAutoFit/>
          </a:bodyPr>
          <a:lstStyle/>
          <a:p>
            <a:r>
              <a:rPr lang="tr-TR" sz="1317" dirty="0"/>
              <a:t>Tekne &amp; Yat Taşıyıcı Römorklar</a:t>
            </a:r>
          </a:p>
        </p:txBody>
      </p:sp>
      <p:pic>
        <p:nvPicPr>
          <p:cNvPr id="2" name="Resim 1">
            <a:extLst>
              <a:ext uri="{FF2B5EF4-FFF2-40B4-BE49-F238E27FC236}">
                <a16:creationId xmlns:a16="http://schemas.microsoft.com/office/drawing/2014/main" id="{2996D352-FB80-A720-E9EB-BDE5C1A39A29}"/>
              </a:ext>
            </a:extLst>
          </p:cNvPr>
          <p:cNvPicPr>
            <a:picLocks noChangeAspect="1"/>
          </p:cNvPicPr>
          <p:nvPr/>
        </p:nvPicPr>
        <p:blipFill>
          <a:blip r:embed="rId21"/>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Dikdörtgen 2">
            <a:extLst>
              <a:ext uri="{FF2B5EF4-FFF2-40B4-BE49-F238E27FC236}">
                <a16:creationId xmlns:a16="http://schemas.microsoft.com/office/drawing/2014/main" id="{A7B6C445-4FD5-077D-543C-474067B4CAB9}"/>
              </a:ext>
            </a:extLst>
          </p:cNvPr>
          <p:cNvSpPr/>
          <p:nvPr/>
        </p:nvSpPr>
        <p:spPr>
          <a:xfrm>
            <a:off x="0" y="0"/>
            <a:ext cx="16035849" cy="903605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tr-TR"/>
          </a:p>
        </p:txBody>
      </p:sp>
    </p:spTree>
    <p:extLst>
      <p:ext uri="{BB962C8B-B14F-4D97-AF65-F5344CB8AC3E}">
        <p14:creationId xmlns:p14="http://schemas.microsoft.com/office/powerpoint/2010/main" val="10867173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0" name="Picture 12" descr="Opus Camper | The Off-Road OPUS - Opus Camper">
            <a:extLst>
              <a:ext uri="{FF2B5EF4-FFF2-40B4-BE49-F238E27FC236}">
                <a16:creationId xmlns:a16="http://schemas.microsoft.com/office/drawing/2014/main" id="{2C8EFC14-2D28-1D37-637A-2E2A67692D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3507" r="-2" b="7913"/>
          <a:stretch>
            <a:fillRect/>
          </a:stretch>
        </p:blipFill>
        <p:spPr bwMode="auto">
          <a:xfrm>
            <a:off x="7407731" y="10"/>
            <a:ext cx="8656184" cy="4941929"/>
          </a:xfrm>
          <a:custGeom>
            <a:avLst/>
            <a:gdLst/>
            <a:ahLst/>
            <a:cxnLst/>
            <a:rect l="l" t="t" r="r" b="b"/>
            <a:pathLst>
              <a:path w="6569769" h="3750734">
                <a:moveTo>
                  <a:pt x="1738471" y="0"/>
                </a:moveTo>
                <a:lnTo>
                  <a:pt x="6569769" y="0"/>
                </a:lnTo>
                <a:lnTo>
                  <a:pt x="6569769" y="3750734"/>
                </a:lnTo>
                <a:lnTo>
                  <a:pt x="0" y="3750734"/>
                </a:lnTo>
                <a:close/>
              </a:path>
            </a:pathLst>
          </a:custGeom>
          <a:noFill/>
          <a:extLst>
            <a:ext uri="{909E8E84-426E-40DD-AFC4-6F175D3DCCD1}">
              <a14:hiddenFill xmlns:a14="http://schemas.microsoft.com/office/drawing/2010/main">
                <a:solidFill>
                  <a:srgbClr val="FFFFFF"/>
                </a:solidFill>
              </a14:hiddenFill>
            </a:ext>
          </a:extLst>
        </p:spPr>
      </p:pic>
      <p:pic>
        <p:nvPicPr>
          <p:cNvPr id="2058" name="Picture 10" descr="Luggage trailer McAlu Comfort | SARIS">
            <a:extLst>
              <a:ext uri="{FF2B5EF4-FFF2-40B4-BE49-F238E27FC236}">
                <a16:creationId xmlns:a16="http://schemas.microsoft.com/office/drawing/2014/main" id="{930625D3-B9B0-1BD5-E0C2-F0BDA5AC92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555" r="16417"/>
          <a:stretch>
            <a:fillRect/>
          </a:stretch>
        </p:blipFill>
        <p:spPr bwMode="auto">
          <a:xfrm>
            <a:off x="20" y="10"/>
            <a:ext cx="9885914" cy="903604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pic>
        <p:nvPicPr>
          <p:cNvPr id="3" name="Resim 2">
            <a:extLst>
              <a:ext uri="{FF2B5EF4-FFF2-40B4-BE49-F238E27FC236}">
                <a16:creationId xmlns:a16="http://schemas.microsoft.com/office/drawing/2014/main" id="{EE807386-46F3-3563-03BB-B91302304038}"/>
              </a:ext>
            </a:extLst>
          </p:cNvPr>
          <p:cNvPicPr>
            <a:picLocks noChangeAspect="1"/>
          </p:cNvPicPr>
          <p:nvPr/>
        </p:nvPicPr>
        <p:blipFill>
          <a:blip r:embed="rId4"/>
          <a:stretch>
            <a:fillRect/>
          </a:stretch>
        </p:blipFill>
        <p:spPr>
          <a:xfrm>
            <a:off x="5486400" y="4941939"/>
            <a:ext cx="10577492" cy="4094101"/>
          </a:xfrm>
          <a:prstGeom prst="rect">
            <a:avLst/>
          </a:prstGeom>
        </p:spPr>
      </p:pic>
      <p:pic>
        <p:nvPicPr>
          <p:cNvPr id="2" name="Resim 1">
            <a:extLst>
              <a:ext uri="{FF2B5EF4-FFF2-40B4-BE49-F238E27FC236}">
                <a16:creationId xmlns:a16="http://schemas.microsoft.com/office/drawing/2014/main" id="{D6C7ED1C-66A9-0C0C-236A-283AD2D76403}"/>
              </a:ext>
            </a:extLst>
          </p:cNvPr>
          <p:cNvPicPr>
            <a:picLocks noChangeAspect="1"/>
          </p:cNvPicPr>
          <p:nvPr/>
        </p:nvPicPr>
        <p:blipFill>
          <a:blip r:embed="rId5"/>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3311904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Resim 4" descr="tekerlek, taşımak, nakletmek, araba lastiği, taşıt, araç içeren bir resim&#10;&#10;Yapay zeka tarafından oluşturulmuş içerik yanlış olabilir.">
            <a:extLst>
              <a:ext uri="{FF2B5EF4-FFF2-40B4-BE49-F238E27FC236}">
                <a16:creationId xmlns:a16="http://schemas.microsoft.com/office/drawing/2014/main" id="{E3E62F3C-15B0-8F23-4B3F-0B311F03B7FF}"/>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l="13092" r="1" b="1"/>
          <a:stretch>
            <a:fillRect/>
          </a:stretch>
        </p:blipFill>
        <p:spPr>
          <a:xfrm>
            <a:off x="38120" y="10"/>
            <a:ext cx="12044941" cy="9043266"/>
          </a:xfrm>
          <a:custGeom>
            <a:avLst/>
            <a:gdLst/>
            <a:ahLst/>
            <a:cxnLst/>
            <a:rect l="l" t="t" r="r" b="b"/>
            <a:pathLst>
              <a:path w="9141744" h="6863485">
                <a:moveTo>
                  <a:pt x="0" y="0"/>
                </a:moveTo>
                <a:lnTo>
                  <a:pt x="5963051" y="0"/>
                </a:lnTo>
                <a:lnTo>
                  <a:pt x="9141744" y="6863485"/>
                </a:lnTo>
                <a:lnTo>
                  <a:pt x="0" y="6863485"/>
                </a:lnTo>
                <a:lnTo>
                  <a:pt x="0" y="0"/>
                </a:lnTo>
                <a:close/>
              </a:path>
            </a:pathLst>
          </a:custGeom>
        </p:spPr>
      </p:pic>
      <p:pic>
        <p:nvPicPr>
          <p:cNvPr id="7" name="Resim 6" descr="dış mekan, tekerlek, gökyüzü, ağaç içeren bir resim&#10;&#10;Yapay zeka tarafından oluşturulmuş içerik yanlış olabilir.">
            <a:extLst>
              <a:ext uri="{FF2B5EF4-FFF2-40B4-BE49-F238E27FC236}">
                <a16:creationId xmlns:a16="http://schemas.microsoft.com/office/drawing/2014/main" id="{A0DA645D-FD1A-67AA-1A2C-9EE79BEAAE65}"/>
              </a:ext>
            </a:extLst>
          </p:cNvPr>
          <p:cNvPicPr>
            <a:picLocks noChangeAspect="1"/>
          </p:cNvPicPr>
          <p:nvPr/>
        </p:nvPicPr>
        <p:blipFill>
          <a:blip r:embed="rId3">
            <a:alphaModFix amt="70000"/>
          </a:blip>
          <a:srcRect l="20529" r="12680" b="-2"/>
          <a:stretch>
            <a:fillRect/>
          </a:stretch>
        </p:blipFill>
        <p:spPr>
          <a:xfrm>
            <a:off x="7629242" y="10"/>
            <a:ext cx="8434670" cy="902944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
        <p:nvSpPr>
          <p:cNvPr id="8" name="Metin kutusu 7">
            <a:extLst>
              <a:ext uri="{FF2B5EF4-FFF2-40B4-BE49-F238E27FC236}">
                <a16:creationId xmlns:a16="http://schemas.microsoft.com/office/drawing/2014/main" id="{A110E0F6-1D7B-DDF4-7EA1-98E99B704662}"/>
              </a:ext>
            </a:extLst>
          </p:cNvPr>
          <p:cNvSpPr txBox="1"/>
          <p:nvPr/>
        </p:nvSpPr>
        <p:spPr>
          <a:xfrm>
            <a:off x="166286" y="151777"/>
            <a:ext cx="7615682" cy="946547"/>
          </a:xfrm>
          <a:prstGeom prst="rect">
            <a:avLst/>
          </a:prstGeom>
        </p:spPr>
        <p:txBody>
          <a:bodyPr vert="horz" lIns="121924" tIns="60962" rIns="121924" bIns="60962" rtlCol="0">
            <a:normAutofit/>
            <a:scene3d>
              <a:camera prst="orthographicFront"/>
              <a:lightRig rig="harsh" dir="t"/>
            </a:scene3d>
            <a:sp3d extrusionH="57150" prstMaterial="matte">
              <a:bevelT w="63500" h="12700" prst="angle"/>
              <a:contourClr>
                <a:schemeClr val="bg1">
                  <a:lumMod val="65000"/>
                </a:schemeClr>
              </a:contourClr>
            </a:sp3d>
          </a:bodyPr>
          <a:lstStyle/>
          <a:p>
            <a:pPr algn="ctr" defTabSz="1219261">
              <a:spcBef>
                <a:spcPct val="0"/>
              </a:spcBef>
              <a:spcAft>
                <a:spcPts val="800"/>
              </a:spcAft>
              <a:buClr>
                <a:schemeClr val="accent1"/>
              </a:buClr>
            </a:pPr>
            <a:r>
              <a:rPr lang="tr-TR" sz="4000" b="1" dirty="0">
                <a:ln/>
                <a:solidFill>
                  <a:srgbClr val="0070C0"/>
                </a:solidFill>
              </a:rPr>
              <a:t>GENEL MAKSATLI </a:t>
            </a:r>
            <a:r>
              <a:rPr lang="en-US" sz="4000" b="1" dirty="0">
                <a:ln/>
                <a:solidFill>
                  <a:srgbClr val="0070C0"/>
                </a:solidFill>
              </a:rPr>
              <a:t>TAŞIYICILAR</a:t>
            </a:r>
          </a:p>
        </p:txBody>
      </p:sp>
      <p:pic>
        <p:nvPicPr>
          <p:cNvPr id="2" name="Resim 1">
            <a:extLst>
              <a:ext uri="{FF2B5EF4-FFF2-40B4-BE49-F238E27FC236}">
                <a16:creationId xmlns:a16="http://schemas.microsoft.com/office/drawing/2014/main" id="{218BED5C-1656-118F-52A6-3F3ACCC531E6}"/>
              </a:ext>
            </a:extLst>
          </p:cNvPr>
          <p:cNvPicPr>
            <a:picLocks noChangeAspect="1"/>
          </p:cNvPicPr>
          <p:nvPr/>
        </p:nvPicPr>
        <p:blipFill>
          <a:blip r:embed="rId4"/>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2609222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Resim 11" descr="taşıt, araç, kara taşıtı, dış mekan, tekerlek içeren bir resim&#10;&#10;Yapay zeka tarafından oluşturulmuş içerik yanlış olabilir.">
            <a:extLst>
              <a:ext uri="{FF2B5EF4-FFF2-40B4-BE49-F238E27FC236}">
                <a16:creationId xmlns:a16="http://schemas.microsoft.com/office/drawing/2014/main" id="{85F0C805-A2DC-DEB4-6496-A573D69F47D0}"/>
              </a:ext>
            </a:extLst>
          </p:cNvPr>
          <p:cNvPicPr>
            <a:picLocks noChangeAspect="1"/>
          </p:cNvPicPr>
          <p:nvPr/>
        </p:nvPicPr>
        <p:blipFill>
          <a:blip r:embed="rId2"/>
          <a:stretch>
            <a:fillRect/>
          </a:stretch>
        </p:blipFill>
        <p:spPr>
          <a:xfrm>
            <a:off x="0" y="2044959"/>
            <a:ext cx="16063913" cy="6986819"/>
          </a:xfrm>
          <a:prstGeom prst="rect">
            <a:avLst/>
          </a:prstGeom>
        </p:spPr>
      </p:pic>
      <p:pic>
        <p:nvPicPr>
          <p:cNvPr id="4" name="Resim 3" descr="tekerlek, dış mekan, taşıt, araç, kara taşıtı içeren bir resim&#10;&#10;Yapay zeka tarafından oluşturulmuş içerik yanlış olabilir.">
            <a:extLst>
              <a:ext uri="{FF2B5EF4-FFF2-40B4-BE49-F238E27FC236}">
                <a16:creationId xmlns:a16="http://schemas.microsoft.com/office/drawing/2014/main" id="{6B479A9D-388C-A547-5A42-F177DE642DA1}"/>
              </a:ext>
            </a:extLst>
          </p:cNvPr>
          <p:cNvPicPr>
            <a:picLocks noChangeAspect="1"/>
          </p:cNvPicPr>
          <p:nvPr/>
        </p:nvPicPr>
        <p:blipFill>
          <a:blip r:embed="rId3"/>
          <a:stretch>
            <a:fillRect/>
          </a:stretch>
        </p:blipFill>
        <p:spPr>
          <a:xfrm>
            <a:off x="-2" y="4272"/>
            <a:ext cx="3924299" cy="2618333"/>
          </a:xfrm>
          <a:prstGeom prst="rect">
            <a:avLst/>
          </a:prstGeom>
        </p:spPr>
      </p:pic>
      <p:pic>
        <p:nvPicPr>
          <p:cNvPr id="7" name="Resim 6" descr="dış mekan, tekerlek, taşıt, araç, araba lastiği içeren bir resim&#10;&#10;Yapay zeka tarafından oluşturulmuş içerik yanlış olabilir.">
            <a:extLst>
              <a:ext uri="{FF2B5EF4-FFF2-40B4-BE49-F238E27FC236}">
                <a16:creationId xmlns:a16="http://schemas.microsoft.com/office/drawing/2014/main" id="{40BB4815-1E66-F0A4-E5EE-033FC87C75F9}"/>
              </a:ext>
            </a:extLst>
          </p:cNvPr>
          <p:cNvPicPr>
            <a:picLocks noChangeAspect="1"/>
          </p:cNvPicPr>
          <p:nvPr/>
        </p:nvPicPr>
        <p:blipFill>
          <a:blip r:embed="rId4"/>
          <a:stretch>
            <a:fillRect/>
          </a:stretch>
        </p:blipFill>
        <p:spPr>
          <a:xfrm>
            <a:off x="3924297" y="0"/>
            <a:ext cx="3692080" cy="2641655"/>
          </a:xfrm>
          <a:prstGeom prst="rect">
            <a:avLst/>
          </a:prstGeom>
        </p:spPr>
      </p:pic>
      <p:graphicFrame>
        <p:nvGraphicFramePr>
          <p:cNvPr id="13" name="Tablo 12">
            <a:extLst>
              <a:ext uri="{FF2B5EF4-FFF2-40B4-BE49-F238E27FC236}">
                <a16:creationId xmlns:a16="http://schemas.microsoft.com/office/drawing/2014/main" id="{9AF44F4C-BDF7-7AD1-AC9B-0AB560DB32DF}"/>
              </a:ext>
            </a:extLst>
          </p:cNvPr>
          <p:cNvGraphicFramePr>
            <a:graphicFrameLocks noGrp="1"/>
          </p:cNvGraphicFramePr>
          <p:nvPr>
            <p:extLst>
              <p:ext uri="{D42A27DB-BD31-4B8C-83A1-F6EECF244321}">
                <p14:modId xmlns:p14="http://schemas.microsoft.com/office/powerpoint/2010/main" val="1418114654"/>
              </p:ext>
            </p:extLst>
          </p:nvPr>
        </p:nvGraphicFramePr>
        <p:xfrm>
          <a:off x="115578" y="6394396"/>
          <a:ext cx="6791044" cy="2590316"/>
        </p:xfrm>
        <a:graphic>
          <a:graphicData uri="http://schemas.openxmlformats.org/drawingml/2006/table">
            <a:tbl>
              <a:tblPr firstRow="1" bandRow="1">
                <a:tableStyleId>{5C22544A-7EE6-4342-B048-85BDC9FD1C3A}</a:tableStyleId>
              </a:tblPr>
              <a:tblGrid>
                <a:gridCol w="1101435">
                  <a:extLst>
                    <a:ext uri="{9D8B030D-6E8A-4147-A177-3AD203B41FA5}">
                      <a16:colId xmlns:a16="http://schemas.microsoft.com/office/drawing/2014/main" val="2093496570"/>
                    </a:ext>
                  </a:extLst>
                </a:gridCol>
                <a:gridCol w="2135918">
                  <a:extLst>
                    <a:ext uri="{9D8B030D-6E8A-4147-A177-3AD203B41FA5}">
                      <a16:colId xmlns:a16="http://schemas.microsoft.com/office/drawing/2014/main" val="1363516114"/>
                    </a:ext>
                  </a:extLst>
                </a:gridCol>
                <a:gridCol w="2057400">
                  <a:extLst>
                    <a:ext uri="{9D8B030D-6E8A-4147-A177-3AD203B41FA5}">
                      <a16:colId xmlns:a16="http://schemas.microsoft.com/office/drawing/2014/main" val="2120187889"/>
                    </a:ext>
                  </a:extLst>
                </a:gridCol>
                <a:gridCol w="1496291">
                  <a:extLst>
                    <a:ext uri="{9D8B030D-6E8A-4147-A177-3AD203B41FA5}">
                      <a16:colId xmlns:a16="http://schemas.microsoft.com/office/drawing/2014/main" val="218780475"/>
                    </a:ext>
                  </a:extLst>
                </a:gridCol>
              </a:tblGrid>
              <a:tr h="422594">
                <a:tc>
                  <a:txBody>
                    <a:bodyPr/>
                    <a:lstStyle/>
                    <a:p>
                      <a:r>
                        <a:rPr lang="tr-TR" sz="1200" b="0" dirty="0">
                          <a:latin typeface="ADLaM Display" panose="02010000000000000000" pitchFamily="2" charset="0"/>
                          <a:ea typeface="ADLaM Display" panose="02010000000000000000" pitchFamily="2" charset="0"/>
                          <a:cs typeface="ADLaM Display" panose="02010000000000000000" pitchFamily="2" charset="0"/>
                        </a:rPr>
                        <a:t>Çekici Grubu</a:t>
                      </a:r>
                    </a:p>
                  </a:txBody>
                  <a:tcPr marL="121924" marR="121924" marT="60962" marB="60962"/>
                </a:tc>
                <a:tc>
                  <a:txBody>
                    <a:bodyPr/>
                    <a:lstStyle/>
                    <a:p>
                      <a:r>
                        <a:rPr lang="tr-TR" sz="1200" dirty="0"/>
                        <a:t>Türkiye’de görülen açık sabit römork minimum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Türkiye’de görülen açık sabit römork maksimumu</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Römork için yasal azami genişlik</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3170056897"/>
                  </a:ext>
                </a:extLst>
              </a:tr>
              <a:tr h="264123">
                <a:tc>
                  <a:txBody>
                    <a:bodyPr/>
                    <a:lstStyle/>
                    <a:p>
                      <a:r>
                        <a:rPr lang="tr-TR" sz="1200" b="0" dirty="0">
                          <a:latin typeface="ADLaM Display" panose="02010000000000000000" pitchFamily="2" charset="0"/>
                          <a:ea typeface="ADLaM Display" panose="02010000000000000000" pitchFamily="2" charset="0"/>
                          <a:cs typeface="ADLaM Display" panose="02010000000000000000" pitchFamily="2" charset="0"/>
                        </a:rPr>
                        <a:t>ATV</a:t>
                      </a:r>
                    </a:p>
                  </a:txBody>
                  <a:tcPr marL="121924" marR="121924" marT="60962" marB="60962"/>
                </a:tc>
                <a:tc>
                  <a:txBody>
                    <a:bodyPr/>
                    <a:lstStyle/>
                    <a:p>
                      <a:r>
                        <a:rPr lang="tr-TR" sz="1200" dirty="0"/>
                        <a:t>1,25 × 1,25 × 0,30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2,50 × 1,50 × 0,22–0,30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2,55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927986529"/>
                  </a:ext>
                </a:extLst>
              </a:tr>
              <a:tr h="0">
                <a:tc>
                  <a:txBody>
                    <a:bodyPr/>
                    <a:lstStyle/>
                    <a:p>
                      <a:r>
                        <a:rPr lang="tr-TR" sz="1200" dirty="0"/>
                        <a:t>Otomobil</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2,50 × 1,40 × 0,30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4,30 × 2,08 × açık platform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2,55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956927673"/>
                  </a:ext>
                </a:extLst>
              </a:tr>
              <a:tr h="316946">
                <a:tc>
                  <a:txBody>
                    <a:bodyPr/>
                    <a:lstStyle/>
                    <a:p>
                      <a:r>
                        <a:rPr lang="tr-TR" sz="1200" dirty="0"/>
                        <a:t>Kamyonet</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2,50 × 1,40 × 0,30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6,24 × 2,10 × 0,35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2,55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213873498"/>
                  </a:ext>
                </a:extLst>
              </a:tr>
              <a:tr h="392026">
                <a:tc>
                  <a:txBody>
                    <a:bodyPr/>
                    <a:lstStyle/>
                    <a:p>
                      <a:r>
                        <a:rPr lang="tr-TR" sz="1200" dirty="0"/>
                        <a:t>Minibüs</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2,50 × 1,40 × 0,30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6,24 × 2,10 × 0,35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2,55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3499252907"/>
                  </a:ext>
                </a:extLst>
              </a:tr>
              <a:tr h="392026">
                <a:tc>
                  <a:txBody>
                    <a:bodyPr/>
                    <a:lstStyle/>
                    <a:p>
                      <a:r>
                        <a:rPr lang="tr-TR" sz="1200" dirty="0"/>
                        <a:t>Otobüs</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2,50 × 1,40 × 0,30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6,24 × 2,10 × 0,35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2,55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1888536222"/>
                  </a:ext>
                </a:extLst>
              </a:tr>
              <a:tr h="392026">
                <a:tc>
                  <a:txBody>
                    <a:bodyPr/>
                    <a:lstStyle/>
                    <a:p>
                      <a:r>
                        <a:rPr lang="tr-TR" sz="1200" dirty="0"/>
                        <a:t>Kamyon</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2,56 × 1,40 × 0,30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7,50 × 2,45 × 3,00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2,55 m</a:t>
                      </a:r>
                      <a:endParaRPr lang="tr-TR" sz="1200" b="0" dirty="0">
                        <a:latin typeface="ADLaM Display" panose="02010000000000000000" pitchFamily="2" charset="0"/>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3566005667"/>
                  </a:ext>
                </a:extLst>
              </a:tr>
            </a:tbl>
          </a:graphicData>
        </a:graphic>
      </p:graphicFrame>
      <p:sp>
        <p:nvSpPr>
          <p:cNvPr id="14" name="Metin kutusu 13">
            <a:extLst>
              <a:ext uri="{FF2B5EF4-FFF2-40B4-BE49-F238E27FC236}">
                <a16:creationId xmlns:a16="http://schemas.microsoft.com/office/drawing/2014/main" id="{6F4F68DD-CB7D-080F-C42B-3A91A4AAEED2}"/>
              </a:ext>
            </a:extLst>
          </p:cNvPr>
          <p:cNvSpPr txBox="1"/>
          <p:nvPr/>
        </p:nvSpPr>
        <p:spPr>
          <a:xfrm>
            <a:off x="115578" y="157915"/>
            <a:ext cx="1962679" cy="584775"/>
          </a:xfrm>
          <a:prstGeom prst="rect">
            <a:avLst/>
          </a:prstGeom>
          <a:noFill/>
        </p:spPr>
        <p:txBody>
          <a:bodyPr wrap="square" rtlCol="0">
            <a:spAutoFit/>
          </a:bodyPr>
          <a:lstStyle/>
          <a:p>
            <a:r>
              <a:rPr lang="tr-TR" sz="3200" dirty="0">
                <a:ln>
                  <a:solidFill>
                    <a:srgbClr val="7030A0"/>
                  </a:solidFill>
                </a:ln>
              </a:rPr>
              <a:t>TİTAN</a:t>
            </a:r>
          </a:p>
        </p:txBody>
      </p:sp>
      <p:pic>
        <p:nvPicPr>
          <p:cNvPr id="16" name="Resim 15" descr="tekerlek, dış mekan, araba lastiği, taşıt, araç içeren bir resim&#10;&#10;Yapay zeka tarafından oluşturulmuş içerik yanlış olabilir.">
            <a:extLst>
              <a:ext uri="{FF2B5EF4-FFF2-40B4-BE49-F238E27FC236}">
                <a16:creationId xmlns:a16="http://schemas.microsoft.com/office/drawing/2014/main" id="{4AF2BE0B-C21C-B5FF-6ED8-DED286CE39C1}"/>
              </a:ext>
            </a:extLst>
          </p:cNvPr>
          <p:cNvPicPr>
            <a:picLocks noChangeAspect="1"/>
          </p:cNvPicPr>
          <p:nvPr/>
        </p:nvPicPr>
        <p:blipFill>
          <a:blip r:embed="rId5"/>
          <a:stretch>
            <a:fillRect/>
          </a:stretch>
        </p:blipFill>
        <p:spPr>
          <a:xfrm>
            <a:off x="7616377" y="1"/>
            <a:ext cx="4407847" cy="2641654"/>
          </a:xfrm>
          <a:prstGeom prst="rect">
            <a:avLst/>
          </a:prstGeom>
        </p:spPr>
      </p:pic>
      <p:pic>
        <p:nvPicPr>
          <p:cNvPr id="18" name="Resim 17" descr="dış mekan, tekerlek, gökyüzü, ağaç içeren bir resim&#10;&#10;Yapay zeka tarafından oluşturulmuş içerik yanlış olabilir.">
            <a:extLst>
              <a:ext uri="{FF2B5EF4-FFF2-40B4-BE49-F238E27FC236}">
                <a16:creationId xmlns:a16="http://schemas.microsoft.com/office/drawing/2014/main" id="{F020546B-4EF0-80E3-456C-3DB2A98A004D}"/>
              </a:ext>
            </a:extLst>
          </p:cNvPr>
          <p:cNvPicPr>
            <a:picLocks noChangeAspect="1"/>
          </p:cNvPicPr>
          <p:nvPr/>
        </p:nvPicPr>
        <p:blipFill>
          <a:blip r:embed="rId6"/>
          <a:stretch>
            <a:fillRect/>
          </a:stretch>
        </p:blipFill>
        <p:spPr>
          <a:xfrm>
            <a:off x="12024224" y="1"/>
            <a:ext cx="4039688" cy="2644709"/>
          </a:xfrm>
          <a:prstGeom prst="rect">
            <a:avLst/>
          </a:prstGeom>
        </p:spPr>
      </p:pic>
      <p:pic>
        <p:nvPicPr>
          <p:cNvPr id="2" name="Resim 1">
            <a:extLst>
              <a:ext uri="{FF2B5EF4-FFF2-40B4-BE49-F238E27FC236}">
                <a16:creationId xmlns:a16="http://schemas.microsoft.com/office/drawing/2014/main" id="{70DCD1E5-D749-6F7B-1518-CD36E0B0C990}"/>
              </a:ext>
            </a:extLst>
          </p:cNvPr>
          <p:cNvPicPr>
            <a:picLocks noChangeAspect="1"/>
          </p:cNvPicPr>
          <p:nvPr/>
        </p:nvPicPr>
        <p:blipFill>
          <a:blip r:embed="rId7"/>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105114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Resim 22" descr="dış mekan, ağaç, tekerlek, yer içeren bir resim&#10;&#10;Yapay zeka tarafından oluşturulmuş içerik yanlış olabilir.">
            <a:extLst>
              <a:ext uri="{FF2B5EF4-FFF2-40B4-BE49-F238E27FC236}">
                <a16:creationId xmlns:a16="http://schemas.microsoft.com/office/drawing/2014/main" id="{08B573BD-D2BD-0E1E-0622-2066A47A7F5D}"/>
              </a:ext>
            </a:extLst>
          </p:cNvPr>
          <p:cNvPicPr>
            <a:picLocks noChangeAspect="1"/>
          </p:cNvPicPr>
          <p:nvPr/>
        </p:nvPicPr>
        <p:blipFill>
          <a:blip r:embed="rId2">
            <a:alphaModFix amt="50000"/>
          </a:blip>
          <a:srcRect l="5170" r="19243"/>
          <a:stretch>
            <a:fillRect/>
          </a:stretch>
        </p:blipFill>
        <p:spPr>
          <a:xfrm>
            <a:off x="20" y="-533400"/>
            <a:ext cx="12755403" cy="9576676"/>
          </a:xfrm>
          <a:custGeom>
            <a:avLst/>
            <a:gdLst/>
            <a:ahLst/>
            <a:cxnLst/>
            <a:rect l="l" t="t" r="r" b="b"/>
            <a:pathLst>
              <a:path w="9141744" h="6863485">
                <a:moveTo>
                  <a:pt x="0" y="0"/>
                </a:moveTo>
                <a:lnTo>
                  <a:pt x="5963051" y="0"/>
                </a:lnTo>
                <a:lnTo>
                  <a:pt x="9141744" y="6863485"/>
                </a:lnTo>
                <a:lnTo>
                  <a:pt x="0" y="6863485"/>
                </a:lnTo>
                <a:lnTo>
                  <a:pt x="0" y="0"/>
                </a:lnTo>
                <a:close/>
              </a:path>
            </a:pathLst>
          </a:custGeom>
        </p:spPr>
      </p:pic>
      <p:pic>
        <p:nvPicPr>
          <p:cNvPr id="5" name="Resim 4" descr="tekerlek, araba lastiği, taşıt, araç, kamyon içeren bir resim&#10;&#10;Yapay zeka tarafından oluşturulmuş içerik yanlış olabilir.">
            <a:extLst>
              <a:ext uri="{FF2B5EF4-FFF2-40B4-BE49-F238E27FC236}">
                <a16:creationId xmlns:a16="http://schemas.microsoft.com/office/drawing/2014/main" id="{C1C5A2B5-BAC0-26E7-C40C-ADE9F3906527}"/>
              </a:ext>
            </a:extLst>
          </p:cNvPr>
          <p:cNvPicPr>
            <a:picLocks noChangeAspect="1"/>
          </p:cNvPicPr>
          <p:nvPr/>
        </p:nvPicPr>
        <p:blipFill>
          <a:blip r:embed="rId3">
            <a:alphaModFix/>
          </a:blip>
          <a:srcRect l="20305" r="9869" b="1"/>
          <a:stretch>
            <a:fillRect/>
          </a:stretch>
        </p:blipFill>
        <p:spPr>
          <a:xfrm>
            <a:off x="7166114" y="-263403"/>
            <a:ext cx="8932945" cy="9562855"/>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
        <p:nvSpPr>
          <p:cNvPr id="38" name="Metin kutusu 37">
            <a:extLst>
              <a:ext uri="{FF2B5EF4-FFF2-40B4-BE49-F238E27FC236}">
                <a16:creationId xmlns:a16="http://schemas.microsoft.com/office/drawing/2014/main" id="{02CB7BAF-223F-664C-5910-65193A96D4E4}"/>
              </a:ext>
            </a:extLst>
          </p:cNvPr>
          <p:cNvSpPr txBox="1"/>
          <p:nvPr/>
        </p:nvSpPr>
        <p:spPr>
          <a:xfrm>
            <a:off x="-1058067" y="158750"/>
            <a:ext cx="8189034" cy="946547"/>
          </a:xfrm>
          <a:prstGeom prst="rect">
            <a:avLst/>
          </a:prstGeom>
        </p:spPr>
        <p:txBody>
          <a:bodyPr vert="horz" lIns="121924" tIns="60962" rIns="121924" bIns="60962" rtlCol="0">
            <a:normAutofit/>
            <a:scene3d>
              <a:camera prst="orthographicFront"/>
              <a:lightRig rig="harsh" dir="t"/>
            </a:scene3d>
            <a:sp3d extrusionH="57150" prstMaterial="matte">
              <a:bevelT w="63500" h="12700" prst="angle"/>
              <a:contourClr>
                <a:schemeClr val="bg1">
                  <a:lumMod val="65000"/>
                </a:schemeClr>
              </a:contourClr>
            </a:sp3d>
          </a:bodyPr>
          <a:lstStyle/>
          <a:p>
            <a:pPr algn="ctr" defTabSz="1219261">
              <a:spcBef>
                <a:spcPct val="0"/>
              </a:spcBef>
              <a:spcAft>
                <a:spcPts val="800"/>
              </a:spcAft>
              <a:buClr>
                <a:schemeClr val="accent1"/>
              </a:buClr>
            </a:pPr>
            <a:r>
              <a:rPr lang="tr-TR" sz="4000" b="1" dirty="0">
                <a:ln/>
                <a:solidFill>
                  <a:srgbClr val="0070C0"/>
                </a:solidFill>
              </a:rPr>
              <a:t>DAMPERLİ </a:t>
            </a:r>
            <a:r>
              <a:rPr lang="en-US" sz="4000" b="1" dirty="0">
                <a:ln/>
                <a:solidFill>
                  <a:srgbClr val="0070C0"/>
                </a:solidFill>
              </a:rPr>
              <a:t>TAŞIYICILAR</a:t>
            </a:r>
          </a:p>
        </p:txBody>
      </p:sp>
      <p:sp>
        <p:nvSpPr>
          <p:cNvPr id="40" name="Dikdörtgen 39">
            <a:extLst>
              <a:ext uri="{FF2B5EF4-FFF2-40B4-BE49-F238E27FC236}">
                <a16:creationId xmlns:a16="http://schemas.microsoft.com/office/drawing/2014/main" id="{468973B3-663F-52B4-F91F-C88B757A88C0}"/>
              </a:ext>
            </a:extLst>
          </p:cNvPr>
          <p:cNvSpPr/>
          <p:nvPr/>
        </p:nvSpPr>
        <p:spPr>
          <a:xfrm>
            <a:off x="164306" y="47207"/>
            <a:ext cx="15735300" cy="873989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tr-TR">
              <a:noFill/>
            </a:endParaRPr>
          </a:p>
        </p:txBody>
      </p:sp>
      <p:pic>
        <p:nvPicPr>
          <p:cNvPr id="2" name="Resim 1">
            <a:extLst>
              <a:ext uri="{FF2B5EF4-FFF2-40B4-BE49-F238E27FC236}">
                <a16:creationId xmlns:a16="http://schemas.microsoft.com/office/drawing/2014/main" id="{5E39A7B7-B36A-5E04-CF21-23DBD303072F}"/>
              </a:ext>
            </a:extLst>
          </p:cNvPr>
          <p:cNvPicPr>
            <a:picLocks noChangeAspect="1"/>
          </p:cNvPicPr>
          <p:nvPr/>
        </p:nvPicPr>
        <p:blipFill>
          <a:blip r:embed="rId4"/>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485703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Resim 4" descr="tekerlek, araba lastiği, dış mekan, gökyüzü içeren bir resim&#10;&#10;Yapay zeka tarafından oluşturulmuş içerik yanlış olabilir.">
            <a:extLst>
              <a:ext uri="{FF2B5EF4-FFF2-40B4-BE49-F238E27FC236}">
                <a16:creationId xmlns:a16="http://schemas.microsoft.com/office/drawing/2014/main" id="{48D50200-47EE-E385-BC94-CFBE0FA652E3}"/>
              </a:ext>
            </a:extLst>
          </p:cNvPr>
          <p:cNvPicPr>
            <a:picLocks noChangeAspect="1"/>
          </p:cNvPicPr>
          <p:nvPr/>
        </p:nvPicPr>
        <p:blipFill>
          <a:blip r:embed="rId2"/>
          <a:stretch>
            <a:fillRect/>
          </a:stretch>
        </p:blipFill>
        <p:spPr>
          <a:xfrm>
            <a:off x="0" y="1597007"/>
            <a:ext cx="16063913" cy="7439043"/>
          </a:xfrm>
          <a:prstGeom prst="rect">
            <a:avLst/>
          </a:prstGeom>
        </p:spPr>
      </p:pic>
      <p:pic>
        <p:nvPicPr>
          <p:cNvPr id="7" name="Resim 6" descr="çim, araba lastiği, tekerlek, dış mekan içeren bir resim&#10;&#10;Yapay zeka tarafından oluşturulmuş içerik yanlış olabilir.">
            <a:extLst>
              <a:ext uri="{FF2B5EF4-FFF2-40B4-BE49-F238E27FC236}">
                <a16:creationId xmlns:a16="http://schemas.microsoft.com/office/drawing/2014/main" id="{ED70E4C0-F393-8214-E485-EB5643842970}"/>
              </a:ext>
            </a:extLst>
          </p:cNvPr>
          <p:cNvPicPr>
            <a:picLocks noChangeAspect="1"/>
          </p:cNvPicPr>
          <p:nvPr/>
        </p:nvPicPr>
        <p:blipFill>
          <a:blip r:embed="rId3"/>
          <a:stretch>
            <a:fillRect/>
          </a:stretch>
        </p:blipFill>
        <p:spPr>
          <a:xfrm>
            <a:off x="108306" y="0"/>
            <a:ext cx="3420707" cy="2475954"/>
          </a:xfrm>
          <a:prstGeom prst="rect">
            <a:avLst/>
          </a:prstGeom>
        </p:spPr>
      </p:pic>
      <p:pic>
        <p:nvPicPr>
          <p:cNvPr id="9" name="Resim 8" descr="araba lastiği, dış mekan, tekerlek, yer içeren bir resim&#10;&#10;Yapay zeka tarafından oluşturulmuş içerik yanlış olabilir.">
            <a:extLst>
              <a:ext uri="{FF2B5EF4-FFF2-40B4-BE49-F238E27FC236}">
                <a16:creationId xmlns:a16="http://schemas.microsoft.com/office/drawing/2014/main" id="{9D314E51-2327-30F9-CF91-2358CB52D7ED}"/>
              </a:ext>
            </a:extLst>
          </p:cNvPr>
          <p:cNvPicPr>
            <a:picLocks noChangeAspect="1"/>
          </p:cNvPicPr>
          <p:nvPr/>
        </p:nvPicPr>
        <p:blipFill>
          <a:blip r:embed="rId4"/>
          <a:stretch>
            <a:fillRect/>
          </a:stretch>
        </p:blipFill>
        <p:spPr>
          <a:xfrm>
            <a:off x="3529013" y="-16981"/>
            <a:ext cx="4033837" cy="2492936"/>
          </a:xfrm>
          <a:prstGeom prst="rect">
            <a:avLst/>
          </a:prstGeom>
        </p:spPr>
      </p:pic>
      <p:sp>
        <p:nvSpPr>
          <p:cNvPr id="11" name="Metin kutusu 10">
            <a:extLst>
              <a:ext uri="{FF2B5EF4-FFF2-40B4-BE49-F238E27FC236}">
                <a16:creationId xmlns:a16="http://schemas.microsoft.com/office/drawing/2014/main" id="{30831883-D1AE-B312-1536-B8266D2E6264}"/>
              </a:ext>
            </a:extLst>
          </p:cNvPr>
          <p:cNvSpPr txBox="1"/>
          <p:nvPr/>
        </p:nvSpPr>
        <p:spPr>
          <a:xfrm>
            <a:off x="-3257550" y="-1373130"/>
            <a:ext cx="1962679" cy="584775"/>
          </a:xfrm>
          <a:prstGeom prst="rect">
            <a:avLst/>
          </a:prstGeom>
          <a:noFill/>
        </p:spPr>
        <p:txBody>
          <a:bodyPr wrap="square" rtlCol="0">
            <a:spAutoFit/>
          </a:bodyPr>
          <a:lstStyle/>
          <a:p>
            <a:r>
              <a:rPr lang="tr-TR" sz="3200" dirty="0">
                <a:ln>
                  <a:solidFill>
                    <a:srgbClr val="7030A0"/>
                  </a:solidFill>
                </a:ln>
              </a:rPr>
              <a:t>TRACK</a:t>
            </a:r>
          </a:p>
        </p:txBody>
      </p:sp>
      <p:pic>
        <p:nvPicPr>
          <p:cNvPr id="13" name="Resim 12" descr="dış mekan, tekerlek, araba lastiği, ağaç içeren bir resim&#10;&#10;Yapay zeka tarafından oluşturulmuş içerik yanlış olabilir.">
            <a:extLst>
              <a:ext uri="{FF2B5EF4-FFF2-40B4-BE49-F238E27FC236}">
                <a16:creationId xmlns:a16="http://schemas.microsoft.com/office/drawing/2014/main" id="{FCEBB9F0-B6D2-5D66-3DD7-207E98FE494E}"/>
              </a:ext>
            </a:extLst>
          </p:cNvPr>
          <p:cNvPicPr>
            <a:picLocks noChangeAspect="1"/>
          </p:cNvPicPr>
          <p:nvPr/>
        </p:nvPicPr>
        <p:blipFill>
          <a:blip r:embed="rId5"/>
          <a:stretch>
            <a:fillRect/>
          </a:stretch>
        </p:blipFill>
        <p:spPr>
          <a:xfrm>
            <a:off x="12526168" y="-16981"/>
            <a:ext cx="3537745" cy="2492936"/>
          </a:xfrm>
          <a:prstGeom prst="rect">
            <a:avLst/>
          </a:prstGeom>
        </p:spPr>
      </p:pic>
      <p:pic>
        <p:nvPicPr>
          <p:cNvPr id="15" name="Resim 14" descr="dış mekan, ağaç, yer, tekerlek içeren bir resim&#10;&#10;Yapay zeka tarafından oluşturulmuş içerik yanlış olabilir.">
            <a:extLst>
              <a:ext uri="{FF2B5EF4-FFF2-40B4-BE49-F238E27FC236}">
                <a16:creationId xmlns:a16="http://schemas.microsoft.com/office/drawing/2014/main" id="{8B2B32F4-41BD-96BA-AA24-754B1E0C4324}"/>
              </a:ext>
            </a:extLst>
          </p:cNvPr>
          <p:cNvPicPr>
            <a:picLocks noChangeAspect="1"/>
          </p:cNvPicPr>
          <p:nvPr/>
        </p:nvPicPr>
        <p:blipFill>
          <a:blip r:embed="rId6"/>
          <a:stretch>
            <a:fillRect/>
          </a:stretch>
        </p:blipFill>
        <p:spPr>
          <a:xfrm>
            <a:off x="7425086" y="1"/>
            <a:ext cx="5101082" cy="2475954"/>
          </a:xfrm>
          <a:prstGeom prst="rect">
            <a:avLst/>
          </a:prstGeom>
        </p:spPr>
      </p:pic>
      <p:pic>
        <p:nvPicPr>
          <p:cNvPr id="2" name="Resim 1">
            <a:extLst>
              <a:ext uri="{FF2B5EF4-FFF2-40B4-BE49-F238E27FC236}">
                <a16:creationId xmlns:a16="http://schemas.microsoft.com/office/drawing/2014/main" id="{85ECD305-2AC6-2D89-3898-1E36171F792C}"/>
              </a:ext>
            </a:extLst>
          </p:cNvPr>
          <p:cNvPicPr>
            <a:picLocks noChangeAspect="1"/>
          </p:cNvPicPr>
          <p:nvPr/>
        </p:nvPicPr>
        <p:blipFill>
          <a:blip r:embed="rId7"/>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4530976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MYCO Trailers - Welded Aluminum Boat Trailer">
            <a:extLst>
              <a:ext uri="{FF2B5EF4-FFF2-40B4-BE49-F238E27FC236}">
                <a16:creationId xmlns:a16="http://schemas.microsoft.com/office/drawing/2014/main" id="{E692FD0E-21F2-C9A9-74A7-C611724611E6}"/>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l="10889" r="10890"/>
          <a:stretch>
            <a:fillRect/>
          </a:stretch>
        </p:blipFill>
        <p:spPr bwMode="auto">
          <a:xfrm>
            <a:off x="20" y="10"/>
            <a:ext cx="16063892" cy="9036040"/>
          </a:xfrm>
          <a:prstGeom prst="rect">
            <a:avLst/>
          </a:prstGeom>
          <a:extLst>
            <a:ext uri="{909E8E84-426E-40DD-AFC4-6F175D3DCCD1}">
              <a14:hiddenFill xmlns:a14="http://schemas.microsoft.com/office/drawing/2010/main">
                <a:solidFill>
                  <a:srgbClr val="FFFFFF"/>
                </a:solidFill>
              </a14:hiddenFill>
            </a:ext>
          </a:extLst>
        </p:spPr>
      </p:pic>
      <p:pic>
        <p:nvPicPr>
          <p:cNvPr id="5" name="Resim 4" descr="tekerlek, araba lastiği, Araba parçası, dış mekan içeren bir resim&#10;&#10;Yapay zeka tarafından oluşturulmuş içerik yanlış olabilir.">
            <a:extLst>
              <a:ext uri="{FF2B5EF4-FFF2-40B4-BE49-F238E27FC236}">
                <a16:creationId xmlns:a16="http://schemas.microsoft.com/office/drawing/2014/main" id="{B5DF2FEA-DC0B-97B4-E510-6577BBD26D5E}"/>
              </a:ext>
            </a:extLst>
          </p:cNvPr>
          <p:cNvPicPr>
            <a:picLocks noChangeAspect="1"/>
          </p:cNvPicPr>
          <p:nvPr/>
        </p:nvPicPr>
        <p:blipFill>
          <a:blip r:embed="rId3"/>
          <a:srcRect l="15414" r="15415" b="1"/>
          <a:stretch>
            <a:fillRect/>
          </a:stretch>
        </p:blipFill>
        <p:spPr>
          <a:xfrm>
            <a:off x="8117900" y="695508"/>
            <a:ext cx="7945993" cy="7639049"/>
          </a:xfrm>
          <a:custGeom>
            <a:avLst/>
            <a:gdLst/>
            <a:ahLst/>
            <a:cxnLst/>
            <a:rect l="l" t="t" r="r" b="b"/>
            <a:pathLst>
              <a:path w="7128913" h="6853457">
                <a:moveTo>
                  <a:pt x="2343548" y="0"/>
                </a:moveTo>
                <a:lnTo>
                  <a:pt x="5168877" y="0"/>
                </a:lnTo>
                <a:lnTo>
                  <a:pt x="5218299" y="19487"/>
                </a:lnTo>
                <a:cubicBezTo>
                  <a:pt x="5976640" y="340238"/>
                  <a:pt x="6607722" y="902948"/>
                  <a:pt x="7014769" y="1610837"/>
                </a:cubicBezTo>
                <a:lnTo>
                  <a:pt x="7128913" y="1827198"/>
                </a:lnTo>
                <a:lnTo>
                  <a:pt x="7128913" y="5131581"/>
                </a:lnTo>
                <a:lnTo>
                  <a:pt x="7091067" y="5210750"/>
                </a:lnTo>
                <a:cubicBezTo>
                  <a:pt x="6744936" y="5876527"/>
                  <a:pt x="6205281" y="6425584"/>
                  <a:pt x="5546646" y="6783375"/>
                </a:cubicBezTo>
                <a:lnTo>
                  <a:pt x="5409811" y="6853457"/>
                </a:lnTo>
                <a:lnTo>
                  <a:pt x="2102613" y="6853457"/>
                </a:lnTo>
                <a:lnTo>
                  <a:pt x="1965779" y="6783375"/>
                </a:lnTo>
                <a:cubicBezTo>
                  <a:pt x="794873" y="6147301"/>
                  <a:pt x="0" y="4906735"/>
                  <a:pt x="0" y="3480517"/>
                </a:cubicBezTo>
                <a:cubicBezTo>
                  <a:pt x="0" y="1924643"/>
                  <a:pt x="945964" y="589711"/>
                  <a:pt x="2294125" y="19487"/>
                </a:cubicBezTo>
                <a:close/>
              </a:path>
            </a:pathLst>
          </a:custGeom>
        </p:spPr>
      </p:pic>
      <p:sp>
        <p:nvSpPr>
          <p:cNvPr id="3" name="Metin kutusu 2">
            <a:extLst>
              <a:ext uri="{FF2B5EF4-FFF2-40B4-BE49-F238E27FC236}">
                <a16:creationId xmlns:a16="http://schemas.microsoft.com/office/drawing/2014/main" id="{8F54B669-ABFE-6216-5643-688BB86C38DD}"/>
              </a:ext>
            </a:extLst>
          </p:cNvPr>
          <p:cNvSpPr txBox="1"/>
          <p:nvPr/>
        </p:nvSpPr>
        <p:spPr>
          <a:xfrm>
            <a:off x="0" y="11447"/>
            <a:ext cx="4991100" cy="883903"/>
          </a:xfrm>
          <a:prstGeom prst="rect">
            <a:avLst/>
          </a:prstGeom>
        </p:spPr>
        <p:txBody>
          <a:bodyPr vert="horz" lIns="121924" tIns="60962" rIns="121924" bIns="60962" rtlCol="0">
            <a:normAutofit/>
            <a:scene3d>
              <a:camera prst="orthographicFront"/>
              <a:lightRig rig="harsh" dir="t"/>
            </a:scene3d>
            <a:sp3d extrusionH="57150" prstMaterial="matte">
              <a:bevelT w="63500" h="12700" prst="angle"/>
              <a:contourClr>
                <a:schemeClr val="bg1">
                  <a:lumMod val="65000"/>
                </a:schemeClr>
              </a:contourClr>
            </a:sp3d>
          </a:bodyPr>
          <a:lstStyle/>
          <a:p>
            <a:pPr algn="ctr" defTabSz="1219261">
              <a:spcBef>
                <a:spcPct val="0"/>
              </a:spcBef>
              <a:spcAft>
                <a:spcPts val="800"/>
              </a:spcAft>
              <a:buClr>
                <a:schemeClr val="accent1"/>
              </a:buClr>
            </a:pPr>
            <a:r>
              <a:rPr lang="tr-TR" sz="4000" b="1" dirty="0">
                <a:ln/>
                <a:solidFill>
                  <a:srgbClr val="0070C0"/>
                </a:solidFill>
              </a:rPr>
              <a:t>TEKNE </a:t>
            </a:r>
            <a:r>
              <a:rPr lang="en-US" sz="4000" b="1" dirty="0">
                <a:ln/>
                <a:solidFill>
                  <a:srgbClr val="0070C0"/>
                </a:solidFill>
              </a:rPr>
              <a:t>TAŞIYICILAR</a:t>
            </a:r>
          </a:p>
        </p:txBody>
      </p:sp>
      <p:pic>
        <p:nvPicPr>
          <p:cNvPr id="6" name="Resim 5">
            <a:extLst>
              <a:ext uri="{FF2B5EF4-FFF2-40B4-BE49-F238E27FC236}">
                <a16:creationId xmlns:a16="http://schemas.microsoft.com/office/drawing/2014/main" id="{FCAA2E10-02CC-A7F5-D6E9-C9DB46ADE991}"/>
              </a:ext>
            </a:extLst>
          </p:cNvPr>
          <p:cNvPicPr>
            <a:picLocks noChangeAspect="1"/>
          </p:cNvPicPr>
          <p:nvPr/>
        </p:nvPicPr>
        <p:blipFill>
          <a:blip r:embed="rId4"/>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3334466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Resim 4">
            <a:extLst>
              <a:ext uri="{FF2B5EF4-FFF2-40B4-BE49-F238E27FC236}">
                <a16:creationId xmlns:a16="http://schemas.microsoft.com/office/drawing/2014/main" id="{CBFC6C71-DB24-AD3C-6CC4-CEED4E0582F2}"/>
              </a:ext>
            </a:extLst>
          </p:cNvPr>
          <p:cNvPicPr>
            <a:picLocks noChangeAspect="1"/>
          </p:cNvPicPr>
          <p:nvPr/>
        </p:nvPicPr>
        <p:blipFill>
          <a:blip r:embed="rId2"/>
          <a:stretch>
            <a:fillRect/>
          </a:stretch>
        </p:blipFill>
        <p:spPr>
          <a:xfrm>
            <a:off x="114301" y="62728"/>
            <a:ext cx="5205706" cy="3433550"/>
          </a:xfrm>
          <a:prstGeom prst="rect">
            <a:avLst/>
          </a:prstGeom>
        </p:spPr>
      </p:pic>
      <p:pic>
        <p:nvPicPr>
          <p:cNvPr id="7" name="Resim 6">
            <a:extLst>
              <a:ext uri="{FF2B5EF4-FFF2-40B4-BE49-F238E27FC236}">
                <a16:creationId xmlns:a16="http://schemas.microsoft.com/office/drawing/2014/main" id="{7D904EC0-C0A8-A020-7610-D8DBDCC9C5A0}"/>
              </a:ext>
            </a:extLst>
          </p:cNvPr>
          <p:cNvPicPr>
            <a:picLocks noChangeAspect="1"/>
          </p:cNvPicPr>
          <p:nvPr/>
        </p:nvPicPr>
        <p:blipFill>
          <a:blip r:embed="rId3"/>
          <a:stretch>
            <a:fillRect/>
          </a:stretch>
        </p:blipFill>
        <p:spPr>
          <a:xfrm>
            <a:off x="5610975" y="72737"/>
            <a:ext cx="5028768" cy="3413150"/>
          </a:xfrm>
          <a:prstGeom prst="rect">
            <a:avLst/>
          </a:prstGeom>
        </p:spPr>
      </p:pic>
      <p:pic>
        <p:nvPicPr>
          <p:cNvPr id="20" name="Resim 19" descr="dış mekan, taşıt, araç, tekerlek, kara taşıtı içeren bir resim&#10;&#10;Yapay zeka tarafından oluşturulmuş içerik yanlış olabilir.">
            <a:extLst>
              <a:ext uri="{FF2B5EF4-FFF2-40B4-BE49-F238E27FC236}">
                <a16:creationId xmlns:a16="http://schemas.microsoft.com/office/drawing/2014/main" id="{22B719B1-6AE1-F8DF-F818-A7E85747AEE3}"/>
              </a:ext>
            </a:extLst>
          </p:cNvPr>
          <p:cNvPicPr>
            <a:picLocks noChangeAspect="1"/>
          </p:cNvPicPr>
          <p:nvPr/>
        </p:nvPicPr>
        <p:blipFill>
          <a:blip r:embed="rId4"/>
          <a:stretch>
            <a:fillRect/>
          </a:stretch>
        </p:blipFill>
        <p:spPr>
          <a:xfrm>
            <a:off x="10900062" y="83127"/>
            <a:ext cx="5028768" cy="3413151"/>
          </a:xfrm>
          <a:prstGeom prst="rect">
            <a:avLst/>
          </a:prstGeom>
        </p:spPr>
      </p:pic>
      <p:pic>
        <p:nvPicPr>
          <p:cNvPr id="2" name="Resim 1">
            <a:extLst>
              <a:ext uri="{FF2B5EF4-FFF2-40B4-BE49-F238E27FC236}">
                <a16:creationId xmlns:a16="http://schemas.microsoft.com/office/drawing/2014/main" id="{934483E4-B962-3B5B-437B-804AEE87B234}"/>
              </a:ext>
            </a:extLst>
          </p:cNvPr>
          <p:cNvPicPr>
            <a:picLocks noChangeAspect="1"/>
          </p:cNvPicPr>
          <p:nvPr/>
        </p:nvPicPr>
        <p:blipFill>
          <a:blip r:embed="rId5"/>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6" name="Resim 15" descr="taşımak, nakletmek, taşıt, araç, dış mekan, gökyüzü içeren bir resim&#10;&#10;Yapay zeka tarafından oluşturulmuş içerik yanlış olabilir.">
            <a:extLst>
              <a:ext uri="{FF2B5EF4-FFF2-40B4-BE49-F238E27FC236}">
                <a16:creationId xmlns:a16="http://schemas.microsoft.com/office/drawing/2014/main" id="{5A3984BC-B40D-BE59-C556-BE2414FA7C70}"/>
              </a:ext>
            </a:extLst>
          </p:cNvPr>
          <p:cNvPicPr>
            <a:picLocks noChangeAspect="1"/>
          </p:cNvPicPr>
          <p:nvPr/>
        </p:nvPicPr>
        <p:blipFill>
          <a:blip r:embed="rId6"/>
          <a:stretch>
            <a:fillRect/>
          </a:stretch>
        </p:blipFill>
        <p:spPr>
          <a:xfrm>
            <a:off x="75146" y="2945822"/>
            <a:ext cx="15988767" cy="4723713"/>
          </a:xfrm>
          <a:prstGeom prst="rect">
            <a:avLst/>
          </a:prstGeom>
        </p:spPr>
      </p:pic>
      <p:pic>
        <p:nvPicPr>
          <p:cNvPr id="9" name="Resim 8">
            <a:extLst>
              <a:ext uri="{FF2B5EF4-FFF2-40B4-BE49-F238E27FC236}">
                <a16:creationId xmlns:a16="http://schemas.microsoft.com/office/drawing/2014/main" id="{2607C98A-62DE-D5C6-5B6F-5FB3D555D3B2}"/>
              </a:ext>
            </a:extLst>
          </p:cNvPr>
          <p:cNvPicPr>
            <a:picLocks noChangeAspect="1"/>
          </p:cNvPicPr>
          <p:nvPr/>
        </p:nvPicPr>
        <p:blipFill>
          <a:blip r:embed="rId7"/>
          <a:stretch>
            <a:fillRect/>
          </a:stretch>
        </p:blipFill>
        <p:spPr>
          <a:xfrm>
            <a:off x="3507890" y="6647621"/>
            <a:ext cx="3624234" cy="2388429"/>
          </a:xfrm>
          <a:prstGeom prst="rect">
            <a:avLst/>
          </a:prstGeom>
        </p:spPr>
      </p:pic>
      <p:pic>
        <p:nvPicPr>
          <p:cNvPr id="11" name="Resim 10">
            <a:extLst>
              <a:ext uri="{FF2B5EF4-FFF2-40B4-BE49-F238E27FC236}">
                <a16:creationId xmlns:a16="http://schemas.microsoft.com/office/drawing/2014/main" id="{58BBA5FA-9823-A09E-5ED7-55BFA1C880AE}"/>
              </a:ext>
            </a:extLst>
          </p:cNvPr>
          <p:cNvPicPr>
            <a:picLocks noChangeAspect="1"/>
          </p:cNvPicPr>
          <p:nvPr/>
        </p:nvPicPr>
        <p:blipFill>
          <a:blip r:embed="rId8"/>
          <a:stretch>
            <a:fillRect/>
          </a:stretch>
        </p:blipFill>
        <p:spPr>
          <a:xfrm>
            <a:off x="8917299" y="6647621"/>
            <a:ext cx="3624234" cy="2388429"/>
          </a:xfrm>
          <a:prstGeom prst="rect">
            <a:avLst/>
          </a:prstGeom>
        </p:spPr>
      </p:pic>
    </p:spTree>
    <p:extLst>
      <p:ext uri="{BB962C8B-B14F-4D97-AF65-F5344CB8AC3E}">
        <p14:creationId xmlns:p14="http://schemas.microsoft.com/office/powerpoint/2010/main" val="25208218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Resim 33" descr="tekerlek, araba lastiği, taşımak, nakletmek, Araba parçası içeren bir resim&#10;&#10;Yapay zeka tarafından oluşturulmuş içerik yanlış olabilir.">
            <a:extLst>
              <a:ext uri="{FF2B5EF4-FFF2-40B4-BE49-F238E27FC236}">
                <a16:creationId xmlns:a16="http://schemas.microsoft.com/office/drawing/2014/main" id="{6067F2BE-F7A9-E529-72B5-81FD6E76FA45}"/>
              </a:ext>
            </a:extLst>
          </p:cNvPr>
          <p:cNvPicPr>
            <a:picLocks noChangeAspect="1"/>
          </p:cNvPicPr>
          <p:nvPr/>
        </p:nvPicPr>
        <p:blipFill>
          <a:blip r:embed="rId2">
            <a:alphaModFix amt="35000"/>
          </a:blip>
          <a:srcRect l="39613" r="15889"/>
          <a:stretch>
            <a:fillRect/>
          </a:stretch>
        </p:blipFill>
        <p:spPr>
          <a:xfrm>
            <a:off x="649772" y="-77422"/>
            <a:ext cx="7065478" cy="9102020"/>
          </a:xfrm>
          <a:prstGeom prst="rect">
            <a:avLst/>
          </a:prstGeom>
        </p:spPr>
      </p:pic>
      <p:pic>
        <p:nvPicPr>
          <p:cNvPr id="21" name="Resim 20" descr="araba lastiği, tekerlek, dış mekan, kara taşıtı içeren bir resim&#10;&#10;Yapay zeka tarafından oluşturulmuş içerik yanlış olabilir.">
            <a:extLst>
              <a:ext uri="{FF2B5EF4-FFF2-40B4-BE49-F238E27FC236}">
                <a16:creationId xmlns:a16="http://schemas.microsoft.com/office/drawing/2014/main" id="{E579F9E0-720D-7AAA-9A77-35334CF60F97}"/>
              </a:ext>
            </a:extLst>
          </p:cNvPr>
          <p:cNvPicPr>
            <a:picLocks noChangeAspect="1"/>
          </p:cNvPicPr>
          <p:nvPr/>
        </p:nvPicPr>
        <p:blipFill>
          <a:blip r:embed="rId3">
            <a:alphaModFix amt="35000"/>
          </a:blip>
          <a:srcRect l="29752" r="32314"/>
          <a:stretch>
            <a:fillRect/>
          </a:stretch>
        </p:blipFill>
        <p:spPr>
          <a:xfrm>
            <a:off x="8998435" y="-77422"/>
            <a:ext cx="7065478" cy="9102025"/>
          </a:xfrm>
          <a:prstGeom prst="rect">
            <a:avLst/>
          </a:prstGeom>
        </p:spPr>
      </p:pic>
      <p:sp>
        <p:nvSpPr>
          <p:cNvPr id="18" name="Metin kutusu 17">
            <a:extLst>
              <a:ext uri="{FF2B5EF4-FFF2-40B4-BE49-F238E27FC236}">
                <a16:creationId xmlns:a16="http://schemas.microsoft.com/office/drawing/2014/main" id="{A7F391EA-4F96-BD2C-AE8F-E92913E637C8}"/>
              </a:ext>
            </a:extLst>
          </p:cNvPr>
          <p:cNvSpPr txBox="1"/>
          <p:nvPr/>
        </p:nvSpPr>
        <p:spPr>
          <a:xfrm>
            <a:off x="0" y="11447"/>
            <a:ext cx="10646484" cy="998203"/>
          </a:xfrm>
          <a:prstGeom prst="rect">
            <a:avLst/>
          </a:prstGeom>
        </p:spPr>
        <p:txBody>
          <a:bodyPr vert="horz" lIns="121924" tIns="60962" rIns="121924" bIns="60962" rtlCol="0">
            <a:normAutofit/>
            <a:scene3d>
              <a:camera prst="orthographicFront"/>
              <a:lightRig rig="harsh" dir="t"/>
            </a:scene3d>
            <a:sp3d extrusionH="57150" prstMaterial="matte">
              <a:bevelT w="63500" h="12700" prst="angle"/>
              <a:contourClr>
                <a:schemeClr val="bg1">
                  <a:lumMod val="65000"/>
                </a:schemeClr>
              </a:contourClr>
            </a:sp3d>
          </a:bodyPr>
          <a:lstStyle/>
          <a:p>
            <a:pPr algn="ctr" defTabSz="1219261">
              <a:spcBef>
                <a:spcPct val="0"/>
              </a:spcBef>
              <a:spcAft>
                <a:spcPts val="800"/>
              </a:spcAft>
              <a:buClr>
                <a:schemeClr val="accent1"/>
              </a:buClr>
            </a:pPr>
            <a:r>
              <a:rPr lang="en-US" sz="4000" b="1" dirty="0">
                <a:ln/>
                <a:solidFill>
                  <a:srgbClr val="0070C0"/>
                </a:solidFill>
              </a:rPr>
              <a:t>MOTOSİKLET / BİSİKLET / ATV   TAŞIYICILAR</a:t>
            </a:r>
          </a:p>
        </p:txBody>
      </p:sp>
      <p:pic>
        <p:nvPicPr>
          <p:cNvPr id="2" name="Resim 1">
            <a:extLst>
              <a:ext uri="{FF2B5EF4-FFF2-40B4-BE49-F238E27FC236}">
                <a16:creationId xmlns:a16="http://schemas.microsoft.com/office/drawing/2014/main" id="{FE36E4E6-C87F-6173-D888-A263D4C5AA55}"/>
              </a:ext>
            </a:extLst>
          </p:cNvPr>
          <p:cNvPicPr>
            <a:picLocks noChangeAspect="1"/>
          </p:cNvPicPr>
          <p:nvPr/>
        </p:nvPicPr>
        <p:blipFill>
          <a:blip r:embed="rId4"/>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631350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Resim 10" descr="yol, karayolu, dış mekan, tekerlek, kara taşıtı içeren bir resim&#10;&#10;Yapay zeka tarafından oluşturulmuş içerik yanlış olabilir.">
            <a:extLst>
              <a:ext uri="{FF2B5EF4-FFF2-40B4-BE49-F238E27FC236}">
                <a16:creationId xmlns:a16="http://schemas.microsoft.com/office/drawing/2014/main" id="{D8CA9700-756F-1733-467B-262B58B030BC}"/>
              </a:ext>
            </a:extLst>
          </p:cNvPr>
          <p:cNvPicPr>
            <a:picLocks noChangeAspect="1"/>
          </p:cNvPicPr>
          <p:nvPr/>
        </p:nvPicPr>
        <p:blipFill>
          <a:blip r:embed="rId3"/>
          <a:stretch>
            <a:fillRect/>
          </a:stretch>
        </p:blipFill>
        <p:spPr>
          <a:xfrm>
            <a:off x="20102" y="2930236"/>
            <a:ext cx="16063912" cy="6105814"/>
          </a:xfrm>
          <a:prstGeom prst="rect">
            <a:avLst/>
          </a:prstGeom>
        </p:spPr>
      </p:pic>
      <p:pic>
        <p:nvPicPr>
          <p:cNvPr id="5" name="Resim 4" descr="araba lastiği, tekerlek, dış mekan, kara taşıtı içeren bir resim&#10;&#10;Yapay zeka tarafından oluşturulmuş içerik yanlış olabilir.">
            <a:extLst>
              <a:ext uri="{FF2B5EF4-FFF2-40B4-BE49-F238E27FC236}">
                <a16:creationId xmlns:a16="http://schemas.microsoft.com/office/drawing/2014/main" id="{B1FD0194-F9CC-0358-3829-EF54D3DD30F5}"/>
              </a:ext>
            </a:extLst>
          </p:cNvPr>
          <p:cNvPicPr>
            <a:picLocks noChangeAspect="1"/>
          </p:cNvPicPr>
          <p:nvPr/>
        </p:nvPicPr>
        <p:blipFill>
          <a:blip r:embed="rId4"/>
          <a:stretch>
            <a:fillRect/>
          </a:stretch>
        </p:blipFill>
        <p:spPr>
          <a:xfrm>
            <a:off x="16095" y="-18878"/>
            <a:ext cx="4052955" cy="2949113"/>
          </a:xfrm>
          <a:prstGeom prst="rect">
            <a:avLst/>
          </a:prstGeom>
        </p:spPr>
      </p:pic>
      <p:pic>
        <p:nvPicPr>
          <p:cNvPr id="7" name="Resim 6" descr="tekerlek, araba lastiği, taşıt, araç, kara taşıtı içeren bir resim&#10;&#10;Yapay zeka tarafından oluşturulmuş içerik yanlış olabilir.">
            <a:extLst>
              <a:ext uri="{FF2B5EF4-FFF2-40B4-BE49-F238E27FC236}">
                <a16:creationId xmlns:a16="http://schemas.microsoft.com/office/drawing/2014/main" id="{56DC13B0-00E2-B19D-E1CD-7F6987D8A78A}"/>
              </a:ext>
            </a:extLst>
          </p:cNvPr>
          <p:cNvPicPr>
            <a:picLocks noChangeAspect="1"/>
          </p:cNvPicPr>
          <p:nvPr/>
        </p:nvPicPr>
        <p:blipFill>
          <a:blip r:embed="rId5"/>
          <a:stretch>
            <a:fillRect/>
          </a:stretch>
        </p:blipFill>
        <p:spPr>
          <a:xfrm>
            <a:off x="4069050" y="0"/>
            <a:ext cx="3978638" cy="2930235"/>
          </a:xfrm>
          <a:prstGeom prst="rect">
            <a:avLst/>
          </a:prstGeom>
        </p:spPr>
      </p:pic>
      <p:pic>
        <p:nvPicPr>
          <p:cNvPr id="9" name="Resim 8" descr="tekerlek, araba lastiği, dış mekan, kara taşıtı içeren bir resim&#10;&#10;Yapay zeka tarafından oluşturulmuş içerik yanlış olabilir.">
            <a:extLst>
              <a:ext uri="{FF2B5EF4-FFF2-40B4-BE49-F238E27FC236}">
                <a16:creationId xmlns:a16="http://schemas.microsoft.com/office/drawing/2014/main" id="{3B80BCEB-9C84-ED1C-FE67-DC619B2B158B}"/>
              </a:ext>
            </a:extLst>
          </p:cNvPr>
          <p:cNvPicPr>
            <a:picLocks noChangeAspect="1"/>
          </p:cNvPicPr>
          <p:nvPr/>
        </p:nvPicPr>
        <p:blipFill>
          <a:blip r:embed="rId6"/>
          <a:stretch>
            <a:fillRect/>
          </a:stretch>
        </p:blipFill>
        <p:spPr>
          <a:xfrm>
            <a:off x="8047688" y="0"/>
            <a:ext cx="3982470" cy="2930235"/>
          </a:xfrm>
          <a:prstGeom prst="rect">
            <a:avLst/>
          </a:prstGeom>
        </p:spPr>
      </p:pic>
      <p:pic>
        <p:nvPicPr>
          <p:cNvPr id="13" name="Resim 12" descr="araba lastiği, tekerlek, dış mekan, otomotiv lastiği içeren bir resim&#10;&#10;Yapay zeka tarafından oluşturulmuş içerik yanlış olabilir.">
            <a:extLst>
              <a:ext uri="{FF2B5EF4-FFF2-40B4-BE49-F238E27FC236}">
                <a16:creationId xmlns:a16="http://schemas.microsoft.com/office/drawing/2014/main" id="{C413E179-C0B3-04AC-8A4B-F2D6A9C6E1F4}"/>
              </a:ext>
            </a:extLst>
          </p:cNvPr>
          <p:cNvPicPr>
            <a:picLocks noChangeAspect="1"/>
          </p:cNvPicPr>
          <p:nvPr/>
        </p:nvPicPr>
        <p:blipFill>
          <a:blip r:embed="rId7"/>
          <a:stretch>
            <a:fillRect/>
          </a:stretch>
        </p:blipFill>
        <p:spPr>
          <a:xfrm>
            <a:off x="12026326" y="0"/>
            <a:ext cx="4057688" cy="2930235"/>
          </a:xfrm>
          <a:prstGeom prst="rect">
            <a:avLst/>
          </a:prstGeom>
        </p:spPr>
      </p:pic>
      <p:pic>
        <p:nvPicPr>
          <p:cNvPr id="2" name="Resim 1">
            <a:extLst>
              <a:ext uri="{FF2B5EF4-FFF2-40B4-BE49-F238E27FC236}">
                <a16:creationId xmlns:a16="http://schemas.microsoft.com/office/drawing/2014/main" id="{C353C586-EDE2-3C84-C477-B0845BE4200B}"/>
              </a:ext>
            </a:extLst>
          </p:cNvPr>
          <p:cNvPicPr>
            <a:picLocks noChangeAspect="1"/>
          </p:cNvPicPr>
          <p:nvPr/>
        </p:nvPicPr>
        <p:blipFill>
          <a:blip r:embed="rId8"/>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1933416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Resim 6" descr="tekerlek, taşıt, araç, araba lastiği, kara taşıtı içeren bir resim&#10;&#10;Yapay zeka tarafından oluşturulmuş içerik yanlış olabilir.">
            <a:extLst>
              <a:ext uri="{FF2B5EF4-FFF2-40B4-BE49-F238E27FC236}">
                <a16:creationId xmlns:a16="http://schemas.microsoft.com/office/drawing/2014/main" id="{892A8103-EAB0-155A-56EF-7EAE33F16E15}"/>
              </a:ext>
            </a:extLst>
          </p:cNvPr>
          <p:cNvPicPr>
            <a:picLocks noChangeAspect="1"/>
          </p:cNvPicPr>
          <p:nvPr/>
        </p:nvPicPr>
        <p:blipFill>
          <a:blip r:embed="rId2">
            <a:alphaModFix amt="50000"/>
          </a:blip>
          <a:srcRect l="19794" r="13884" b="1"/>
          <a:stretch>
            <a:fillRect/>
          </a:stretch>
        </p:blipFill>
        <p:spPr>
          <a:xfrm>
            <a:off x="7629243" y="0"/>
            <a:ext cx="8434670" cy="902944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
        <p:nvSpPr>
          <p:cNvPr id="11" name="Metin kutusu 10">
            <a:extLst>
              <a:ext uri="{FF2B5EF4-FFF2-40B4-BE49-F238E27FC236}">
                <a16:creationId xmlns:a16="http://schemas.microsoft.com/office/drawing/2014/main" id="{EB175C32-4046-0F7D-E4BE-661A69188693}"/>
              </a:ext>
            </a:extLst>
          </p:cNvPr>
          <p:cNvSpPr txBox="1"/>
          <p:nvPr/>
        </p:nvSpPr>
        <p:spPr>
          <a:xfrm>
            <a:off x="-128468" y="393828"/>
            <a:ext cx="5198184" cy="793504"/>
          </a:xfrm>
          <a:prstGeom prst="rect">
            <a:avLst/>
          </a:prstGeom>
        </p:spPr>
        <p:txBody>
          <a:bodyPr vert="horz" lIns="121924" tIns="60962" rIns="121924" bIns="60962" rtlCol="0">
            <a:normAutofit/>
            <a:scene3d>
              <a:camera prst="orthographicFront"/>
              <a:lightRig rig="harsh" dir="t"/>
            </a:scene3d>
            <a:sp3d extrusionH="57150" prstMaterial="matte">
              <a:bevelT w="63500" h="12700" prst="angle"/>
              <a:contourClr>
                <a:schemeClr val="bg1">
                  <a:lumMod val="65000"/>
                </a:schemeClr>
              </a:contourClr>
            </a:sp3d>
          </a:bodyPr>
          <a:lstStyle/>
          <a:p>
            <a:pPr algn="ctr" defTabSz="1219261">
              <a:spcBef>
                <a:spcPct val="0"/>
              </a:spcBef>
              <a:spcAft>
                <a:spcPts val="800"/>
              </a:spcAft>
              <a:buClr>
                <a:schemeClr val="accent1"/>
              </a:buClr>
            </a:pPr>
            <a:r>
              <a:rPr lang="tr-TR" sz="4000" b="1" dirty="0">
                <a:ln/>
                <a:solidFill>
                  <a:srgbClr val="0070C0"/>
                </a:solidFill>
              </a:rPr>
              <a:t>ARAÇ </a:t>
            </a:r>
            <a:r>
              <a:rPr lang="en-US" sz="4000" b="1" dirty="0">
                <a:ln/>
                <a:solidFill>
                  <a:srgbClr val="0070C0"/>
                </a:solidFill>
              </a:rPr>
              <a:t>TAŞIYICILAR</a:t>
            </a:r>
          </a:p>
        </p:txBody>
      </p:sp>
      <p:pic>
        <p:nvPicPr>
          <p:cNvPr id="5" name="Resim 4" descr="tekerlek, treyler, taşımak, nakletmek, araba lastiği içeren bir resim&#10;&#10;Yapay zeka tarafından oluşturulmuş içerik yanlış olabilir.">
            <a:extLst>
              <a:ext uri="{FF2B5EF4-FFF2-40B4-BE49-F238E27FC236}">
                <a16:creationId xmlns:a16="http://schemas.microsoft.com/office/drawing/2014/main" id="{0B15BB71-6270-D14B-C3C1-14CFA26230EF}"/>
              </a:ext>
            </a:extLst>
          </p:cNvPr>
          <p:cNvPicPr>
            <a:picLocks noChangeAspect="1"/>
          </p:cNvPicPr>
          <p:nvPr/>
        </p:nvPicPr>
        <p:blipFill>
          <a:blip r:embed="rId3">
            <a:alphaModFix amt="50000"/>
          </a:blip>
          <a:srcRect l="4956" r="7802" b="-1"/>
          <a:stretch>
            <a:fillRect/>
          </a:stretch>
        </p:blipFill>
        <p:spPr>
          <a:xfrm>
            <a:off x="20" y="10"/>
            <a:ext cx="12044941" cy="9043266"/>
          </a:xfrm>
          <a:custGeom>
            <a:avLst/>
            <a:gdLst/>
            <a:ahLst/>
            <a:cxnLst/>
            <a:rect l="l" t="t" r="r" b="b"/>
            <a:pathLst>
              <a:path w="9141744" h="6863485">
                <a:moveTo>
                  <a:pt x="0" y="0"/>
                </a:moveTo>
                <a:lnTo>
                  <a:pt x="5963051" y="0"/>
                </a:lnTo>
                <a:lnTo>
                  <a:pt x="9141744" y="6863485"/>
                </a:lnTo>
                <a:lnTo>
                  <a:pt x="0" y="6863485"/>
                </a:lnTo>
                <a:lnTo>
                  <a:pt x="0" y="0"/>
                </a:lnTo>
                <a:close/>
              </a:path>
            </a:pathLst>
          </a:custGeom>
        </p:spPr>
      </p:pic>
      <p:sp>
        <p:nvSpPr>
          <p:cNvPr id="22" name="Dikdörtgen 21">
            <a:extLst>
              <a:ext uri="{FF2B5EF4-FFF2-40B4-BE49-F238E27FC236}">
                <a16:creationId xmlns:a16="http://schemas.microsoft.com/office/drawing/2014/main" id="{21CA5D52-67B0-0EF8-5A85-54141B7A9487}"/>
              </a:ext>
            </a:extLst>
          </p:cNvPr>
          <p:cNvSpPr/>
          <p:nvPr/>
        </p:nvSpPr>
        <p:spPr>
          <a:xfrm>
            <a:off x="152401" y="190500"/>
            <a:ext cx="15754350" cy="86868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tr-TR"/>
          </a:p>
        </p:txBody>
      </p:sp>
      <p:pic>
        <p:nvPicPr>
          <p:cNvPr id="2" name="Resim 1">
            <a:extLst>
              <a:ext uri="{FF2B5EF4-FFF2-40B4-BE49-F238E27FC236}">
                <a16:creationId xmlns:a16="http://schemas.microsoft.com/office/drawing/2014/main" id="{F957913B-DE4C-B81E-6AD5-90BCCE8E1825}"/>
              </a:ext>
            </a:extLst>
          </p:cNvPr>
          <p:cNvPicPr>
            <a:picLocks noChangeAspect="1"/>
          </p:cNvPicPr>
          <p:nvPr/>
        </p:nvPicPr>
        <p:blipFill>
          <a:blip r:embed="rId4"/>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011948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Resim 4" descr="tekerlek, taşıt, araç, dış mekan, araba lastiği içeren bir resim&#10;&#10;Yapay zeka tarafından oluşturulmuş içerik yanlış olabilir.">
            <a:extLst>
              <a:ext uri="{FF2B5EF4-FFF2-40B4-BE49-F238E27FC236}">
                <a16:creationId xmlns:a16="http://schemas.microsoft.com/office/drawing/2014/main" id="{3E31A978-1AB4-D793-F4CC-FB5809C70315}"/>
              </a:ext>
            </a:extLst>
          </p:cNvPr>
          <p:cNvPicPr>
            <a:picLocks noChangeAspect="1"/>
          </p:cNvPicPr>
          <p:nvPr/>
        </p:nvPicPr>
        <p:blipFill>
          <a:blip r:embed="rId2"/>
          <a:stretch>
            <a:fillRect/>
          </a:stretch>
        </p:blipFill>
        <p:spPr>
          <a:xfrm>
            <a:off x="10458450" y="0"/>
            <a:ext cx="5605462" cy="3715463"/>
          </a:xfrm>
          <a:prstGeom prst="rect">
            <a:avLst/>
          </a:prstGeom>
        </p:spPr>
      </p:pic>
      <p:pic>
        <p:nvPicPr>
          <p:cNvPr id="10" name="Resim 9" descr="tekerlek, taşıt, araç, kara taşıtı, araba lastiği içeren bir resim&#10;&#10;Yapay zeka tarafından oluşturulmuş içerik yanlış olabilir.">
            <a:extLst>
              <a:ext uri="{FF2B5EF4-FFF2-40B4-BE49-F238E27FC236}">
                <a16:creationId xmlns:a16="http://schemas.microsoft.com/office/drawing/2014/main" id="{78E05EA2-1318-3BE2-2429-6B6897F7962A}"/>
              </a:ext>
            </a:extLst>
          </p:cNvPr>
          <p:cNvPicPr>
            <a:picLocks noChangeAspect="1"/>
          </p:cNvPicPr>
          <p:nvPr/>
        </p:nvPicPr>
        <p:blipFill>
          <a:blip r:embed="rId3"/>
          <a:stretch>
            <a:fillRect/>
          </a:stretch>
        </p:blipFill>
        <p:spPr>
          <a:xfrm>
            <a:off x="9380" y="20781"/>
            <a:ext cx="5186410" cy="3734514"/>
          </a:xfrm>
          <a:prstGeom prst="rect">
            <a:avLst/>
          </a:prstGeom>
        </p:spPr>
      </p:pic>
      <p:pic>
        <p:nvPicPr>
          <p:cNvPr id="12" name="Resim 11" descr="tekerlek, taşıt, araç, araba lastiği, kara taşıtı içeren bir resim&#10;&#10;Yapay zeka tarafından oluşturulmuş içerik yanlış olabilir.">
            <a:extLst>
              <a:ext uri="{FF2B5EF4-FFF2-40B4-BE49-F238E27FC236}">
                <a16:creationId xmlns:a16="http://schemas.microsoft.com/office/drawing/2014/main" id="{D05FDBA8-A4AC-3AA4-10D7-522C46CA3EC2}"/>
              </a:ext>
            </a:extLst>
          </p:cNvPr>
          <p:cNvPicPr>
            <a:picLocks noChangeAspect="1"/>
          </p:cNvPicPr>
          <p:nvPr/>
        </p:nvPicPr>
        <p:blipFill>
          <a:blip r:embed="rId4"/>
          <a:stretch>
            <a:fillRect/>
          </a:stretch>
        </p:blipFill>
        <p:spPr>
          <a:xfrm>
            <a:off x="5154226" y="0"/>
            <a:ext cx="5304224" cy="3715463"/>
          </a:xfrm>
          <a:prstGeom prst="rect">
            <a:avLst/>
          </a:prstGeom>
        </p:spPr>
      </p:pic>
      <p:pic>
        <p:nvPicPr>
          <p:cNvPr id="16" name="Resim 15" descr="taşıt, araç, dış mekan, yol, karayolu, kara taşıtı içeren bir resim&#10;&#10;Yapay zeka tarafından oluşturulmuş içerik yanlış olabilir.">
            <a:extLst>
              <a:ext uri="{FF2B5EF4-FFF2-40B4-BE49-F238E27FC236}">
                <a16:creationId xmlns:a16="http://schemas.microsoft.com/office/drawing/2014/main" id="{AB475459-9D23-E72B-894D-954DAFB5BEF4}"/>
              </a:ext>
            </a:extLst>
          </p:cNvPr>
          <p:cNvPicPr>
            <a:picLocks noChangeAspect="1"/>
          </p:cNvPicPr>
          <p:nvPr/>
        </p:nvPicPr>
        <p:blipFill>
          <a:blip r:embed="rId5"/>
          <a:stretch>
            <a:fillRect/>
          </a:stretch>
        </p:blipFill>
        <p:spPr>
          <a:xfrm>
            <a:off x="0" y="3715463"/>
            <a:ext cx="16063913" cy="5320587"/>
          </a:xfrm>
          <a:prstGeom prst="rect">
            <a:avLst/>
          </a:prstGeom>
        </p:spPr>
      </p:pic>
      <p:sp>
        <p:nvSpPr>
          <p:cNvPr id="8" name="Metin kutusu 7">
            <a:extLst>
              <a:ext uri="{FF2B5EF4-FFF2-40B4-BE49-F238E27FC236}">
                <a16:creationId xmlns:a16="http://schemas.microsoft.com/office/drawing/2014/main" id="{46531B46-53F4-6871-DA42-BB084797C448}"/>
              </a:ext>
            </a:extLst>
          </p:cNvPr>
          <p:cNvSpPr txBox="1"/>
          <p:nvPr/>
        </p:nvSpPr>
        <p:spPr>
          <a:xfrm>
            <a:off x="0" y="0"/>
            <a:ext cx="2334398" cy="584775"/>
          </a:xfrm>
          <a:prstGeom prst="rect">
            <a:avLst/>
          </a:prstGeom>
          <a:noFill/>
        </p:spPr>
        <p:txBody>
          <a:bodyPr wrap="square" rtlCol="0">
            <a:spAutoFit/>
          </a:bodyPr>
          <a:lstStyle/>
          <a:p>
            <a:r>
              <a:rPr lang="tr-TR" sz="3200" dirty="0">
                <a:ln>
                  <a:solidFill>
                    <a:srgbClr val="7030A0"/>
                  </a:solidFill>
                </a:ln>
              </a:rPr>
              <a:t>ATLAS</a:t>
            </a:r>
          </a:p>
        </p:txBody>
      </p:sp>
      <p:pic>
        <p:nvPicPr>
          <p:cNvPr id="2" name="Resim 1">
            <a:extLst>
              <a:ext uri="{FF2B5EF4-FFF2-40B4-BE49-F238E27FC236}">
                <a16:creationId xmlns:a16="http://schemas.microsoft.com/office/drawing/2014/main" id="{68B64629-276F-1C54-06BA-A7D0CA1DD922}"/>
              </a:ext>
            </a:extLst>
          </p:cNvPr>
          <p:cNvPicPr>
            <a:picLocks noChangeAspect="1"/>
          </p:cNvPicPr>
          <p:nvPr/>
        </p:nvPicPr>
        <p:blipFill>
          <a:blip r:embed="rId6"/>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022885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Resim 10" descr="taşıt, araç, tekerlek, dış mekan, kara taşıtı içeren bir resim&#10;&#10;Yapay zeka tarafından oluşturulmuş içerik yanlış olabilir.">
            <a:extLst>
              <a:ext uri="{FF2B5EF4-FFF2-40B4-BE49-F238E27FC236}">
                <a16:creationId xmlns:a16="http://schemas.microsoft.com/office/drawing/2014/main" id="{44E790CF-2DF8-E9A5-9415-DD376F902A3F}"/>
              </a:ext>
            </a:extLst>
          </p:cNvPr>
          <p:cNvPicPr>
            <a:picLocks noChangeAspect="1"/>
          </p:cNvPicPr>
          <p:nvPr/>
        </p:nvPicPr>
        <p:blipFill>
          <a:blip r:embed="rId2"/>
          <a:stretch>
            <a:fillRect/>
          </a:stretch>
        </p:blipFill>
        <p:spPr>
          <a:xfrm>
            <a:off x="1" y="-6730"/>
            <a:ext cx="16198930" cy="9042780"/>
          </a:xfrm>
          <a:prstGeom prst="rect">
            <a:avLst/>
          </a:prstGeom>
        </p:spPr>
      </p:pic>
      <p:pic>
        <p:nvPicPr>
          <p:cNvPr id="5" name="Resim 4" descr="dış mekan, kişi, şahıs, ağaç, yemek, gıda içeren bir resim&#10;&#10;Yapay zeka tarafından oluşturulmuş içerik yanlış olabilir.">
            <a:extLst>
              <a:ext uri="{FF2B5EF4-FFF2-40B4-BE49-F238E27FC236}">
                <a16:creationId xmlns:a16="http://schemas.microsoft.com/office/drawing/2014/main" id="{BA0912DE-F9B5-E43B-B50B-952B709D97C8}"/>
              </a:ext>
            </a:extLst>
          </p:cNvPr>
          <p:cNvPicPr>
            <a:picLocks noChangeAspect="1"/>
          </p:cNvPicPr>
          <p:nvPr/>
        </p:nvPicPr>
        <p:blipFill>
          <a:blip r:embed="rId3"/>
          <a:stretch>
            <a:fillRect/>
          </a:stretch>
        </p:blipFill>
        <p:spPr>
          <a:xfrm>
            <a:off x="171491" y="1730844"/>
            <a:ext cx="2151730" cy="1408661"/>
          </a:xfrm>
          <a:prstGeom prst="rect">
            <a:avLst/>
          </a:prstGeom>
        </p:spPr>
      </p:pic>
      <p:pic>
        <p:nvPicPr>
          <p:cNvPr id="16" name="Resim 15" descr="giyim, dış mekan, kişi, şahıs, taşıt, araç içeren bir resim&#10;&#10;Yapay zeka tarafından oluşturulmuş içerik yanlış olabilir.">
            <a:extLst>
              <a:ext uri="{FF2B5EF4-FFF2-40B4-BE49-F238E27FC236}">
                <a16:creationId xmlns:a16="http://schemas.microsoft.com/office/drawing/2014/main" id="{A337B154-C15E-67D0-F3F1-EA0DBE75AE47}"/>
              </a:ext>
            </a:extLst>
          </p:cNvPr>
          <p:cNvPicPr>
            <a:picLocks noChangeAspect="1"/>
          </p:cNvPicPr>
          <p:nvPr/>
        </p:nvPicPr>
        <p:blipFill>
          <a:blip r:embed="rId4"/>
          <a:srcRect r="-1" b="14687"/>
          <a:stretch>
            <a:fillRect/>
          </a:stretch>
        </p:blipFill>
        <p:spPr>
          <a:xfrm>
            <a:off x="14707191" y="4289834"/>
            <a:ext cx="1130792" cy="1939112"/>
          </a:xfrm>
          <a:prstGeom prst="rect">
            <a:avLst/>
          </a:prstGeom>
        </p:spPr>
      </p:pic>
      <p:pic>
        <p:nvPicPr>
          <p:cNvPr id="7" name="Resim 6" descr="dış mekan, tekerlek, gökyüzü, giyim içeren bir resim&#10;&#10;Yapay zeka tarafından oluşturulmuş içerik yanlış olabilir.">
            <a:extLst>
              <a:ext uri="{FF2B5EF4-FFF2-40B4-BE49-F238E27FC236}">
                <a16:creationId xmlns:a16="http://schemas.microsoft.com/office/drawing/2014/main" id="{D0AEBF67-D0DD-5558-A701-0C503ED486BA}"/>
              </a:ext>
            </a:extLst>
          </p:cNvPr>
          <p:cNvPicPr>
            <a:picLocks noChangeAspect="1"/>
          </p:cNvPicPr>
          <p:nvPr/>
        </p:nvPicPr>
        <p:blipFill>
          <a:blip r:embed="rId5"/>
          <a:stretch>
            <a:fillRect/>
          </a:stretch>
        </p:blipFill>
        <p:spPr>
          <a:xfrm>
            <a:off x="171491" y="120253"/>
            <a:ext cx="2151729" cy="1408661"/>
          </a:xfrm>
          <a:prstGeom prst="rect">
            <a:avLst/>
          </a:prstGeom>
        </p:spPr>
      </p:pic>
      <p:pic>
        <p:nvPicPr>
          <p:cNvPr id="14" name="Resim 13">
            <a:extLst>
              <a:ext uri="{FF2B5EF4-FFF2-40B4-BE49-F238E27FC236}">
                <a16:creationId xmlns:a16="http://schemas.microsoft.com/office/drawing/2014/main" id="{A48F0F13-13D6-0BAC-C1CD-ADE8012102F5}"/>
              </a:ext>
            </a:extLst>
          </p:cNvPr>
          <p:cNvPicPr>
            <a:picLocks noChangeAspect="1"/>
          </p:cNvPicPr>
          <p:nvPr/>
        </p:nvPicPr>
        <p:blipFill>
          <a:blip r:embed="rId6"/>
          <a:stretch>
            <a:fillRect/>
          </a:stretch>
        </p:blipFill>
        <p:spPr>
          <a:xfrm>
            <a:off x="14707191" y="2132734"/>
            <a:ext cx="1185231" cy="1685570"/>
          </a:xfrm>
          <a:prstGeom prst="rect">
            <a:avLst/>
          </a:prstGeom>
        </p:spPr>
      </p:pic>
      <p:pic>
        <p:nvPicPr>
          <p:cNvPr id="13" name="Resim 12" descr="giyim, kişi, şahıs, adam, insan, dış mekan içeren bir resim&#10;&#10;Yapay zeka tarafından oluşturulmuş içerik yanlış olabilir.">
            <a:extLst>
              <a:ext uri="{FF2B5EF4-FFF2-40B4-BE49-F238E27FC236}">
                <a16:creationId xmlns:a16="http://schemas.microsoft.com/office/drawing/2014/main" id="{4B26FD69-4538-9C8F-33C6-DE64BB57587F}"/>
              </a:ext>
            </a:extLst>
          </p:cNvPr>
          <p:cNvPicPr>
            <a:picLocks noChangeAspect="1"/>
          </p:cNvPicPr>
          <p:nvPr/>
        </p:nvPicPr>
        <p:blipFill>
          <a:blip r:embed="rId7"/>
          <a:stretch>
            <a:fillRect/>
          </a:stretch>
        </p:blipFill>
        <p:spPr>
          <a:xfrm>
            <a:off x="14666110" y="232890"/>
            <a:ext cx="1130792" cy="1664079"/>
          </a:xfrm>
          <a:prstGeom prst="rect">
            <a:avLst/>
          </a:prstGeom>
        </p:spPr>
      </p:pic>
      <p:graphicFrame>
        <p:nvGraphicFramePr>
          <p:cNvPr id="17" name="Tablo 16">
            <a:extLst>
              <a:ext uri="{FF2B5EF4-FFF2-40B4-BE49-F238E27FC236}">
                <a16:creationId xmlns:a16="http://schemas.microsoft.com/office/drawing/2014/main" id="{32253A11-E853-0C43-F8C9-13A9DF82130C}"/>
              </a:ext>
            </a:extLst>
          </p:cNvPr>
          <p:cNvGraphicFramePr>
            <a:graphicFrameLocks noGrp="1"/>
          </p:cNvGraphicFramePr>
          <p:nvPr>
            <p:extLst>
              <p:ext uri="{D42A27DB-BD31-4B8C-83A1-F6EECF244321}">
                <p14:modId xmlns:p14="http://schemas.microsoft.com/office/powerpoint/2010/main" val="4264064068"/>
              </p:ext>
            </p:extLst>
          </p:nvPr>
        </p:nvGraphicFramePr>
        <p:xfrm>
          <a:off x="0" y="7436552"/>
          <a:ext cx="9749011" cy="1587176"/>
        </p:xfrm>
        <a:graphic>
          <a:graphicData uri="http://schemas.openxmlformats.org/drawingml/2006/table">
            <a:tbl>
              <a:tblPr firstRow="1" bandRow="1">
                <a:tableStyleId>{5C22544A-7EE6-4342-B048-85BDC9FD1C3A}</a:tableStyleId>
              </a:tblPr>
              <a:tblGrid>
                <a:gridCol w="3161175">
                  <a:extLst>
                    <a:ext uri="{9D8B030D-6E8A-4147-A177-3AD203B41FA5}">
                      <a16:colId xmlns:a16="http://schemas.microsoft.com/office/drawing/2014/main" val="2093496570"/>
                    </a:ext>
                  </a:extLst>
                </a:gridCol>
                <a:gridCol w="1049481">
                  <a:extLst>
                    <a:ext uri="{9D8B030D-6E8A-4147-A177-3AD203B41FA5}">
                      <a16:colId xmlns:a16="http://schemas.microsoft.com/office/drawing/2014/main" val="3136030261"/>
                    </a:ext>
                  </a:extLst>
                </a:gridCol>
                <a:gridCol w="1226128">
                  <a:extLst>
                    <a:ext uri="{9D8B030D-6E8A-4147-A177-3AD203B41FA5}">
                      <a16:colId xmlns:a16="http://schemas.microsoft.com/office/drawing/2014/main" val="3737867898"/>
                    </a:ext>
                  </a:extLst>
                </a:gridCol>
                <a:gridCol w="1080654">
                  <a:extLst>
                    <a:ext uri="{9D8B030D-6E8A-4147-A177-3AD203B41FA5}">
                      <a16:colId xmlns:a16="http://schemas.microsoft.com/office/drawing/2014/main" val="625466209"/>
                    </a:ext>
                  </a:extLst>
                </a:gridCol>
                <a:gridCol w="1059873">
                  <a:extLst>
                    <a:ext uri="{9D8B030D-6E8A-4147-A177-3AD203B41FA5}">
                      <a16:colId xmlns:a16="http://schemas.microsoft.com/office/drawing/2014/main" val="1363516114"/>
                    </a:ext>
                  </a:extLst>
                </a:gridCol>
                <a:gridCol w="1091045">
                  <a:extLst>
                    <a:ext uri="{9D8B030D-6E8A-4147-A177-3AD203B41FA5}">
                      <a16:colId xmlns:a16="http://schemas.microsoft.com/office/drawing/2014/main" val="1788215413"/>
                    </a:ext>
                  </a:extLst>
                </a:gridCol>
                <a:gridCol w="1080655">
                  <a:extLst>
                    <a:ext uri="{9D8B030D-6E8A-4147-A177-3AD203B41FA5}">
                      <a16:colId xmlns:a16="http://schemas.microsoft.com/office/drawing/2014/main" val="2120187889"/>
                    </a:ext>
                  </a:extLst>
                </a:gridCol>
              </a:tblGrid>
              <a:tr h="609620">
                <a:tc>
                  <a:txBody>
                    <a:bodyPr/>
                    <a:lstStyle/>
                    <a:p>
                      <a:pPr>
                        <a:buNone/>
                      </a:pPr>
                      <a:r>
                        <a:rPr lang="tr-TR" sz="1200" dirty="0">
                          <a:latin typeface="+mn-lt"/>
                        </a:rPr>
                        <a:t>Römork tipi</a:t>
                      </a:r>
                    </a:p>
                  </a:txBody>
                  <a:tcPr anchor="ctr"/>
                </a:tc>
                <a:tc>
                  <a:txBody>
                    <a:bodyPr/>
                    <a:lstStyle/>
                    <a:p>
                      <a:r>
                        <a:rPr lang="tr-TR" sz="1200" dirty="0">
                          <a:latin typeface="+mn-lt"/>
                        </a:rPr>
                        <a:t>Minimum uzunluk</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latin typeface="+mn-lt"/>
                        </a:rPr>
                        <a:t>Maksimum uzunluk</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latin typeface="+mn-lt"/>
                        </a:rPr>
                        <a:t>Minimum genişlik</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Maksimum genişlik</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Minimum yükseklik</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Maksimum yükseklik</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3170056897"/>
                  </a:ext>
                </a:extLst>
              </a:tr>
              <a:tr h="483086">
                <a:tc>
                  <a:txBody>
                    <a:bodyPr/>
                    <a:lstStyle/>
                    <a:p>
                      <a:r>
                        <a:rPr lang="tr-TR" sz="1200" dirty="0"/>
                        <a:t>Kapalı polyester kasa küçük römork</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b="0" dirty="0">
                          <a:latin typeface="+mn-lt"/>
                          <a:ea typeface="ADLaM Display" panose="02010000000000000000" pitchFamily="2" charset="0"/>
                          <a:cs typeface="ADLaM Display" panose="02010000000000000000" pitchFamily="2" charset="0"/>
                        </a:rPr>
                        <a:t>4,0 m</a:t>
                      </a:r>
                    </a:p>
                  </a:txBody>
                  <a:tcPr anchor="ctr"/>
                </a:tc>
                <a:tc>
                  <a:txBody>
                    <a:bodyPr/>
                    <a:lstStyle/>
                    <a:p>
                      <a:r>
                        <a:rPr lang="tr-TR" sz="1200" dirty="0"/>
                        <a:t>4,00 m</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1,40 m</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2,10 m</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1,50 m</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2,20 m</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extLst>
                  <a:ext uri="{0D108BD9-81ED-4DB2-BD59-A6C34878D82A}">
                    <a16:rowId xmlns:a16="http://schemas.microsoft.com/office/drawing/2014/main" val="927986529"/>
                  </a:ext>
                </a:extLst>
              </a:tr>
              <a:tr h="494470">
                <a:tc>
                  <a:txBody>
                    <a:bodyPr/>
                    <a:lstStyle/>
                    <a:p>
                      <a:r>
                        <a:rPr lang="tr-TR" sz="1200" dirty="0"/>
                        <a:t>Kapalı kasa büyük römork / </a:t>
                      </a:r>
                      <a:r>
                        <a:rPr lang="tr-TR" sz="1200" dirty="0" err="1"/>
                        <a:t>box</a:t>
                      </a:r>
                      <a:r>
                        <a:rPr lang="tr-TR" sz="1200" dirty="0"/>
                        <a:t> </a:t>
                      </a:r>
                      <a:r>
                        <a:rPr lang="tr-TR" sz="1200" dirty="0" err="1"/>
                        <a:t>trailer</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13,31 m</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13,60 m</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b="0" dirty="0">
                          <a:latin typeface="+mn-lt"/>
                          <a:ea typeface="ADLaM Display" panose="02010000000000000000" pitchFamily="2" charset="0"/>
                          <a:cs typeface="ADLaM Display" panose="02010000000000000000" pitchFamily="2" charset="0"/>
                        </a:rPr>
                        <a:t> </a:t>
                      </a:r>
                      <a:r>
                        <a:rPr lang="tr-TR" sz="1200" dirty="0"/>
                        <a:t>2,45 m</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2,55 m</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r>
                        <a:rPr lang="tr-TR" sz="1200" dirty="0"/>
                        <a:t>2,65 m</a:t>
                      </a:r>
                      <a:endParaRPr lang="tr-TR" sz="1200" b="0" dirty="0">
                        <a:latin typeface="+mn-lt"/>
                        <a:ea typeface="ADLaM Display" panose="02010000000000000000" pitchFamily="2" charset="0"/>
                        <a:cs typeface="ADLaM Display" panose="02010000000000000000" pitchFamily="2" charset="0"/>
                      </a:endParaRPr>
                    </a:p>
                  </a:txBody>
                  <a:tcPr marL="121924" marR="121924" marT="60962" marB="60962"/>
                </a:tc>
                <a:tc>
                  <a:txBody>
                    <a:bodyPr/>
                    <a:lstStyle/>
                    <a:p>
                      <a:pPr>
                        <a:buNone/>
                      </a:pPr>
                      <a:r>
                        <a:rPr lang="tr-TR" sz="1200" b="0" dirty="0"/>
                        <a:t>3,00 m</a:t>
                      </a:r>
                    </a:p>
                  </a:txBody>
                  <a:tcPr anchor="ctr"/>
                </a:tc>
                <a:extLst>
                  <a:ext uri="{0D108BD9-81ED-4DB2-BD59-A6C34878D82A}">
                    <a16:rowId xmlns:a16="http://schemas.microsoft.com/office/drawing/2014/main" val="956927673"/>
                  </a:ext>
                </a:extLst>
              </a:tr>
            </a:tbl>
          </a:graphicData>
        </a:graphic>
      </p:graphicFrame>
      <p:pic>
        <p:nvPicPr>
          <p:cNvPr id="2" name="Resim 1">
            <a:extLst>
              <a:ext uri="{FF2B5EF4-FFF2-40B4-BE49-F238E27FC236}">
                <a16:creationId xmlns:a16="http://schemas.microsoft.com/office/drawing/2014/main" id="{61FEE410-1C60-AC65-5797-AD15F3D184B0}"/>
              </a:ext>
            </a:extLst>
          </p:cNvPr>
          <p:cNvPicPr>
            <a:picLocks noChangeAspect="1"/>
          </p:cNvPicPr>
          <p:nvPr/>
        </p:nvPicPr>
        <p:blipFill>
          <a:blip r:embed="rId8"/>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916523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Resim 6" descr="tekerlek, araba lastiği, Araba parçası, düzlem, uçak içeren bir resim&#10;&#10;Yapay zeka tarafından oluşturulmuş içerik yanlış olabilir.">
            <a:extLst>
              <a:ext uri="{FF2B5EF4-FFF2-40B4-BE49-F238E27FC236}">
                <a16:creationId xmlns:a16="http://schemas.microsoft.com/office/drawing/2014/main" id="{C7A13654-FBDB-220A-8188-B1CF4ADCBF09}"/>
              </a:ext>
            </a:extLst>
          </p:cNvPr>
          <p:cNvPicPr>
            <a:picLocks noChangeAspect="1"/>
          </p:cNvPicPr>
          <p:nvPr/>
        </p:nvPicPr>
        <p:blipFill>
          <a:blip r:embed="rId2"/>
          <a:stretch>
            <a:fillRect/>
          </a:stretch>
        </p:blipFill>
        <p:spPr>
          <a:xfrm>
            <a:off x="6007973" y="5649916"/>
            <a:ext cx="3370692" cy="3477110"/>
          </a:xfrm>
          <a:prstGeom prst="ellipse">
            <a:avLst/>
          </a:prstGeom>
          <a:ln>
            <a:noFill/>
          </a:ln>
          <a:effectLst>
            <a:softEdge rad="112500"/>
          </a:effectLst>
        </p:spPr>
      </p:pic>
      <p:pic>
        <p:nvPicPr>
          <p:cNvPr id="9" name="Resim 8" descr="gökyüzü, dış mekan, maden, düzlem, uçak içeren bir resim&#10;&#10;Yapay zeka tarafından oluşturulmuş içerik yanlış olabilir.">
            <a:extLst>
              <a:ext uri="{FF2B5EF4-FFF2-40B4-BE49-F238E27FC236}">
                <a16:creationId xmlns:a16="http://schemas.microsoft.com/office/drawing/2014/main" id="{35800F9D-39FE-842E-5F21-03B85B20E6F8}"/>
              </a:ext>
            </a:extLst>
          </p:cNvPr>
          <p:cNvPicPr>
            <a:picLocks noChangeAspect="1"/>
          </p:cNvPicPr>
          <p:nvPr/>
        </p:nvPicPr>
        <p:blipFill>
          <a:blip r:embed="rId3"/>
          <a:stretch>
            <a:fillRect/>
          </a:stretch>
        </p:blipFill>
        <p:spPr>
          <a:xfrm>
            <a:off x="10545068" y="111936"/>
            <a:ext cx="3370692" cy="3032883"/>
          </a:xfrm>
          <a:prstGeom prst="ellipse">
            <a:avLst/>
          </a:prstGeom>
          <a:ln>
            <a:noFill/>
          </a:ln>
          <a:effectLst>
            <a:softEdge rad="112500"/>
          </a:effectLst>
        </p:spPr>
      </p:pic>
      <p:pic>
        <p:nvPicPr>
          <p:cNvPr id="11" name="Resim 10" descr="treyler, taşıt, araç, tekerlek, kamyon içeren bir resim&#10;&#10;Yapay zeka tarafından oluşturulmuş içerik yanlış olabilir.">
            <a:extLst>
              <a:ext uri="{FF2B5EF4-FFF2-40B4-BE49-F238E27FC236}">
                <a16:creationId xmlns:a16="http://schemas.microsoft.com/office/drawing/2014/main" id="{8B0C0413-16A4-3627-6F20-6E55336DF0F8}"/>
              </a:ext>
            </a:extLst>
          </p:cNvPr>
          <p:cNvPicPr>
            <a:picLocks noChangeAspect="1"/>
          </p:cNvPicPr>
          <p:nvPr/>
        </p:nvPicPr>
        <p:blipFill>
          <a:blip r:embed="rId4"/>
          <a:stretch>
            <a:fillRect/>
          </a:stretch>
        </p:blipFill>
        <p:spPr>
          <a:xfrm>
            <a:off x="12601970" y="2774931"/>
            <a:ext cx="3370692" cy="3126360"/>
          </a:xfrm>
          <a:prstGeom prst="ellipse">
            <a:avLst/>
          </a:prstGeom>
          <a:ln>
            <a:noFill/>
          </a:ln>
          <a:effectLst>
            <a:softEdge rad="112500"/>
          </a:effectLst>
        </p:spPr>
      </p:pic>
      <p:pic>
        <p:nvPicPr>
          <p:cNvPr id="15" name="Resim 14" descr="araba, otomotiv aydınlatması, hafif, lamba içeren bir resim&#10;&#10;Yapay zeka tarafından oluşturulmuş içerik yanlış olabilir.">
            <a:extLst>
              <a:ext uri="{FF2B5EF4-FFF2-40B4-BE49-F238E27FC236}">
                <a16:creationId xmlns:a16="http://schemas.microsoft.com/office/drawing/2014/main" id="{CF8B404E-DEB5-6D24-C4F3-8080F1EC8C38}"/>
              </a:ext>
            </a:extLst>
          </p:cNvPr>
          <p:cNvPicPr>
            <a:picLocks noChangeAspect="1"/>
          </p:cNvPicPr>
          <p:nvPr/>
        </p:nvPicPr>
        <p:blipFill>
          <a:blip r:embed="rId5"/>
          <a:stretch>
            <a:fillRect/>
          </a:stretch>
        </p:blipFill>
        <p:spPr>
          <a:xfrm>
            <a:off x="0" y="121268"/>
            <a:ext cx="3562350" cy="3477110"/>
          </a:xfrm>
          <a:prstGeom prst="ellipse">
            <a:avLst/>
          </a:prstGeom>
          <a:ln>
            <a:noFill/>
          </a:ln>
          <a:effectLst>
            <a:softEdge rad="112500"/>
          </a:effectLst>
        </p:spPr>
      </p:pic>
      <p:pic>
        <p:nvPicPr>
          <p:cNvPr id="17" name="Resim 16" descr="tasarım içeren bir resim&#10;&#10;Yapay zeka tarafından oluşturulmuş içerik yanlış olabilir.">
            <a:extLst>
              <a:ext uri="{FF2B5EF4-FFF2-40B4-BE49-F238E27FC236}">
                <a16:creationId xmlns:a16="http://schemas.microsoft.com/office/drawing/2014/main" id="{F5CF6B33-BDF7-B31F-F852-42A260965D89}"/>
              </a:ext>
            </a:extLst>
          </p:cNvPr>
          <p:cNvPicPr>
            <a:picLocks noChangeAspect="1"/>
          </p:cNvPicPr>
          <p:nvPr/>
        </p:nvPicPr>
        <p:blipFill>
          <a:blip r:embed="rId6"/>
          <a:stretch>
            <a:fillRect/>
          </a:stretch>
        </p:blipFill>
        <p:spPr>
          <a:xfrm>
            <a:off x="11255102" y="5901291"/>
            <a:ext cx="3370693" cy="3126360"/>
          </a:xfrm>
          <a:prstGeom prst="ellipse">
            <a:avLst/>
          </a:prstGeom>
          <a:ln>
            <a:noFill/>
          </a:ln>
          <a:effectLst>
            <a:softEdge rad="112500"/>
          </a:effectLst>
        </p:spPr>
      </p:pic>
      <p:pic>
        <p:nvPicPr>
          <p:cNvPr id="19" name="Resim 18" descr="araba lastiği, Araba parçası, taşımak, nakletmek, otomotiv lastiği içeren bir resim&#10;&#10;Yapay zeka tarafından oluşturulmuş içerik yanlış olabilir.">
            <a:extLst>
              <a:ext uri="{FF2B5EF4-FFF2-40B4-BE49-F238E27FC236}">
                <a16:creationId xmlns:a16="http://schemas.microsoft.com/office/drawing/2014/main" id="{F8521B88-6941-B89A-47CC-F8EA009837BB}"/>
              </a:ext>
            </a:extLst>
          </p:cNvPr>
          <p:cNvPicPr>
            <a:picLocks noChangeAspect="1"/>
          </p:cNvPicPr>
          <p:nvPr/>
        </p:nvPicPr>
        <p:blipFill>
          <a:blip r:embed="rId7"/>
          <a:stretch>
            <a:fillRect/>
          </a:stretch>
        </p:blipFill>
        <p:spPr>
          <a:xfrm>
            <a:off x="8370594" y="2818673"/>
            <a:ext cx="3488264" cy="3398704"/>
          </a:xfrm>
          <a:prstGeom prst="ellipse">
            <a:avLst/>
          </a:prstGeom>
          <a:ln>
            <a:noFill/>
          </a:ln>
          <a:effectLst>
            <a:softEdge rad="112500"/>
          </a:effectLst>
        </p:spPr>
      </p:pic>
      <p:pic>
        <p:nvPicPr>
          <p:cNvPr id="21" name="Resim 20" descr="tekerlek, araba lastiği, taşımak, nakletmek, treyler içeren bir resim&#10;&#10;Yapay zeka tarafından oluşturulmuş içerik yanlış olabilir.">
            <a:extLst>
              <a:ext uri="{FF2B5EF4-FFF2-40B4-BE49-F238E27FC236}">
                <a16:creationId xmlns:a16="http://schemas.microsoft.com/office/drawing/2014/main" id="{DC06D86A-609B-68EC-C263-AA36E50C86E3}"/>
              </a:ext>
            </a:extLst>
          </p:cNvPr>
          <p:cNvPicPr>
            <a:picLocks noChangeAspect="1"/>
          </p:cNvPicPr>
          <p:nvPr/>
        </p:nvPicPr>
        <p:blipFill>
          <a:blip r:embed="rId8"/>
          <a:stretch>
            <a:fillRect/>
          </a:stretch>
        </p:blipFill>
        <p:spPr>
          <a:xfrm>
            <a:off x="760842" y="5680207"/>
            <a:ext cx="3370694" cy="3234575"/>
          </a:xfrm>
          <a:prstGeom prst="ellipse">
            <a:avLst/>
          </a:prstGeom>
          <a:ln>
            <a:noFill/>
          </a:ln>
          <a:effectLst>
            <a:softEdge rad="112500"/>
          </a:effectLst>
        </p:spPr>
      </p:pic>
      <p:pic>
        <p:nvPicPr>
          <p:cNvPr id="23" name="Resim 22" descr="gökyüzü, taşıt, araç, dış mekan, araba lastiği içeren bir resim&#10;&#10;Yapay zeka tarafından oluşturulmuş içerik yanlış olabilir.">
            <a:extLst>
              <a:ext uri="{FF2B5EF4-FFF2-40B4-BE49-F238E27FC236}">
                <a16:creationId xmlns:a16="http://schemas.microsoft.com/office/drawing/2014/main" id="{3309162C-A045-3964-E593-224C5435E18D}"/>
              </a:ext>
            </a:extLst>
          </p:cNvPr>
          <p:cNvPicPr>
            <a:picLocks noChangeAspect="1"/>
          </p:cNvPicPr>
          <p:nvPr/>
        </p:nvPicPr>
        <p:blipFill>
          <a:blip r:embed="rId9"/>
          <a:stretch>
            <a:fillRect/>
          </a:stretch>
        </p:blipFill>
        <p:spPr>
          <a:xfrm>
            <a:off x="2963067" y="3030238"/>
            <a:ext cx="3370693" cy="3477110"/>
          </a:xfrm>
          <a:prstGeom prst="ellipse">
            <a:avLst/>
          </a:prstGeom>
          <a:ln>
            <a:noFill/>
          </a:ln>
          <a:effectLst>
            <a:softEdge rad="112500"/>
          </a:effectLst>
        </p:spPr>
      </p:pic>
      <p:pic>
        <p:nvPicPr>
          <p:cNvPr id="25" name="Resim 24" descr="bisiklet, Alüminyum, elektrikli testere içeren bir resim&#10;&#10;Yapay zeka tarafından oluşturulmuş içerik yanlış olabilir.">
            <a:extLst>
              <a:ext uri="{FF2B5EF4-FFF2-40B4-BE49-F238E27FC236}">
                <a16:creationId xmlns:a16="http://schemas.microsoft.com/office/drawing/2014/main" id="{75EA387C-066D-5A56-6595-132E87FF0880}"/>
              </a:ext>
            </a:extLst>
          </p:cNvPr>
          <p:cNvPicPr>
            <a:picLocks noChangeAspect="1"/>
          </p:cNvPicPr>
          <p:nvPr/>
        </p:nvPicPr>
        <p:blipFill>
          <a:blip r:embed="rId10"/>
          <a:stretch>
            <a:fillRect/>
          </a:stretch>
        </p:blipFill>
        <p:spPr>
          <a:xfrm>
            <a:off x="5186739" y="217019"/>
            <a:ext cx="3562350" cy="3285608"/>
          </a:xfrm>
          <a:prstGeom prst="ellipse">
            <a:avLst/>
          </a:prstGeom>
          <a:ln>
            <a:noFill/>
          </a:ln>
          <a:effectLst>
            <a:softEdge rad="112500"/>
          </a:effectLst>
        </p:spPr>
      </p:pic>
      <p:pic>
        <p:nvPicPr>
          <p:cNvPr id="2" name="Resim 1">
            <a:extLst>
              <a:ext uri="{FF2B5EF4-FFF2-40B4-BE49-F238E27FC236}">
                <a16:creationId xmlns:a16="http://schemas.microsoft.com/office/drawing/2014/main" id="{748DDBF0-468F-C11A-F6AA-DAB4FAFE737E}"/>
              </a:ext>
            </a:extLst>
          </p:cNvPr>
          <p:cNvPicPr>
            <a:picLocks noChangeAspect="1"/>
          </p:cNvPicPr>
          <p:nvPr/>
        </p:nvPicPr>
        <p:blipFill>
          <a:blip r:embed="rId11"/>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70602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Resim 4">
            <a:extLst>
              <a:ext uri="{FF2B5EF4-FFF2-40B4-BE49-F238E27FC236}">
                <a16:creationId xmlns:a16="http://schemas.microsoft.com/office/drawing/2014/main" id="{5E69D19E-D3CD-C014-E445-9A1FA6330310}"/>
              </a:ext>
            </a:extLst>
          </p:cNvPr>
          <p:cNvPicPr>
            <a:picLocks noChangeAspect="1"/>
          </p:cNvPicPr>
          <p:nvPr/>
        </p:nvPicPr>
        <p:blipFill>
          <a:blip r:embed="rId2"/>
          <a:srcRect l="13085" r="2" b="2"/>
          <a:stretch>
            <a:fillRect/>
          </a:stretch>
        </p:blipFill>
        <p:spPr>
          <a:xfrm>
            <a:off x="10269887" y="4619627"/>
            <a:ext cx="5794025" cy="4416423"/>
          </a:xfrm>
          <a:custGeom>
            <a:avLst/>
            <a:gdLst/>
            <a:ahLst/>
            <a:cxnLst/>
            <a:rect l="l" t="t" r="r" b="b"/>
            <a:pathLst>
              <a:path w="4397481" h="3351888">
                <a:moveTo>
                  <a:pt x="0" y="0"/>
                </a:moveTo>
                <a:lnTo>
                  <a:pt x="4397481" y="0"/>
                </a:lnTo>
                <a:lnTo>
                  <a:pt x="4397481" y="3351888"/>
                </a:lnTo>
                <a:lnTo>
                  <a:pt x="1552363" y="3351888"/>
                </a:lnTo>
                <a:close/>
              </a:path>
            </a:pathLst>
          </a:custGeom>
        </p:spPr>
      </p:pic>
      <p:pic>
        <p:nvPicPr>
          <p:cNvPr id="3" name="Resim 2">
            <a:extLst>
              <a:ext uri="{FF2B5EF4-FFF2-40B4-BE49-F238E27FC236}">
                <a16:creationId xmlns:a16="http://schemas.microsoft.com/office/drawing/2014/main" id="{61C2DA9B-A746-0EEE-E766-0C8589BBFA52}"/>
              </a:ext>
            </a:extLst>
          </p:cNvPr>
          <p:cNvPicPr>
            <a:picLocks noChangeAspect="1"/>
          </p:cNvPicPr>
          <p:nvPr/>
        </p:nvPicPr>
        <p:blipFill>
          <a:blip r:embed="rId3"/>
          <a:srcRect l="12819" r="12821" b="1"/>
          <a:stretch>
            <a:fillRect/>
          </a:stretch>
        </p:blipFill>
        <p:spPr>
          <a:xfrm>
            <a:off x="20" y="10"/>
            <a:ext cx="12062003" cy="9043266"/>
          </a:xfrm>
          <a:custGeom>
            <a:avLst/>
            <a:gdLst/>
            <a:ahLst/>
            <a:cxnLst/>
            <a:rect l="l" t="t" r="r" b="b"/>
            <a:pathLst>
              <a:path w="9154693" h="6863485">
                <a:moveTo>
                  <a:pt x="0" y="0"/>
                </a:moveTo>
                <a:lnTo>
                  <a:pt x="5976000" y="0"/>
                </a:lnTo>
                <a:lnTo>
                  <a:pt x="9154693" y="6863485"/>
                </a:lnTo>
                <a:lnTo>
                  <a:pt x="0" y="6863485"/>
                </a:lnTo>
                <a:lnTo>
                  <a:pt x="0" y="0"/>
                </a:lnTo>
                <a:close/>
              </a:path>
            </a:pathLst>
          </a:custGeom>
        </p:spPr>
      </p:pic>
      <p:pic>
        <p:nvPicPr>
          <p:cNvPr id="6" name="Resim 5">
            <a:extLst>
              <a:ext uri="{FF2B5EF4-FFF2-40B4-BE49-F238E27FC236}">
                <a16:creationId xmlns:a16="http://schemas.microsoft.com/office/drawing/2014/main" id="{FE9447AB-AA28-4062-7427-84AA981DF4C5}"/>
              </a:ext>
            </a:extLst>
          </p:cNvPr>
          <p:cNvPicPr>
            <a:picLocks noChangeAspect="1"/>
          </p:cNvPicPr>
          <p:nvPr/>
        </p:nvPicPr>
        <p:blipFill>
          <a:blip r:embed="rId4"/>
          <a:srcRect t="797" r="-1" b="-1"/>
          <a:stretch>
            <a:fillRect/>
          </a:stretch>
        </p:blipFill>
        <p:spPr>
          <a:xfrm>
            <a:off x="8127070" y="10"/>
            <a:ext cx="7936842" cy="4409187"/>
          </a:xfrm>
          <a:custGeom>
            <a:avLst/>
            <a:gdLst/>
            <a:ahLst/>
            <a:cxnLst/>
            <a:rect l="l" t="t" r="r" b="b"/>
            <a:pathLst>
              <a:path w="6023811" h="3346404">
                <a:moveTo>
                  <a:pt x="0" y="0"/>
                </a:moveTo>
                <a:lnTo>
                  <a:pt x="6023811" y="0"/>
                </a:lnTo>
                <a:lnTo>
                  <a:pt x="6023811" y="3346404"/>
                </a:lnTo>
                <a:lnTo>
                  <a:pt x="1549824" y="3346404"/>
                </a:lnTo>
                <a:close/>
              </a:path>
            </a:pathLst>
          </a:custGeom>
        </p:spPr>
      </p:pic>
      <p:pic>
        <p:nvPicPr>
          <p:cNvPr id="2" name="Resim 1">
            <a:extLst>
              <a:ext uri="{FF2B5EF4-FFF2-40B4-BE49-F238E27FC236}">
                <a16:creationId xmlns:a16="http://schemas.microsoft.com/office/drawing/2014/main" id="{7050A5DE-D513-EC89-D321-4384785CA937}"/>
              </a:ext>
            </a:extLst>
          </p:cNvPr>
          <p:cNvPicPr>
            <a:picLocks noChangeAspect="1"/>
          </p:cNvPicPr>
          <p:nvPr/>
        </p:nvPicPr>
        <p:blipFill>
          <a:blip r:embed="rId5"/>
          <a:stretch>
            <a:fillRect/>
          </a:stretch>
        </p:blipFill>
        <p:spPr>
          <a:xfrm>
            <a:off x="14006944" y="7989629"/>
            <a:ext cx="1835107" cy="8740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039645500"/>
      </p:ext>
    </p:extLst>
  </p:cSld>
  <p:clrMapOvr>
    <a:masterClrMapping/>
  </p:clrMapOvr>
</p:sld>
</file>

<file path=ppt/theme/theme1.xml><?xml version="1.0" encoding="utf-8"?>
<a:theme xmlns:a="http://schemas.openxmlformats.org/drawingml/2006/main" name="Office Theme">
  <a:themeElements>
    <a:clrScheme name="Office Teması">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eması">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eması">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eması">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12194</TotalTime>
  <Words>2667</Words>
  <Application>Microsoft Office PowerPoint</Application>
  <PresentationFormat>Özel</PresentationFormat>
  <Paragraphs>313</Paragraphs>
  <Slides>33</Slides>
  <Notes>10</Notes>
  <HiddenSlides>0</HiddenSlides>
  <MMClips>0</MMClips>
  <ScaleCrop>false</ScaleCrop>
  <HeadingPairs>
    <vt:vector size="6" baseType="variant">
      <vt:variant>
        <vt:lpstr>Kullanılan Yazı Tipleri</vt:lpstr>
      </vt:variant>
      <vt:variant>
        <vt:i4>8</vt:i4>
      </vt:variant>
      <vt:variant>
        <vt:lpstr>Tema</vt:lpstr>
      </vt:variant>
      <vt:variant>
        <vt:i4>1</vt:i4>
      </vt:variant>
      <vt:variant>
        <vt:lpstr>Slayt Başlıkları</vt:lpstr>
      </vt:variant>
      <vt:variant>
        <vt:i4>33</vt:i4>
      </vt:variant>
    </vt:vector>
  </HeadingPairs>
  <TitlesOfParts>
    <vt:vector size="42" baseType="lpstr">
      <vt:lpstr>ADLaM Display</vt:lpstr>
      <vt:lpstr>Aptos</vt:lpstr>
      <vt:lpstr>Aptos ( Gövde )</vt:lpstr>
      <vt:lpstr>Aptos (Gövde)</vt:lpstr>
      <vt:lpstr>Aptos Display</vt:lpstr>
      <vt:lpstr>Arial</vt:lpstr>
      <vt:lpstr>Montserrat</vt:lpstr>
      <vt:lpstr>Open Sans</vt:lpstr>
      <vt:lpstr>Office Theme</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Ruveyda ZORLU</dc:creator>
  <cp:lastModifiedBy>Ruveyda ZORLU</cp:lastModifiedBy>
  <cp:revision>126</cp:revision>
  <dcterms:created xsi:type="dcterms:W3CDTF">2026-02-17T20:13:37Z</dcterms:created>
  <dcterms:modified xsi:type="dcterms:W3CDTF">2026-04-28T10:21:54Z</dcterms:modified>
</cp:coreProperties>
</file>